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32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40984" y="1417320"/>
            <a:ext cx="109728" cy="109728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3" name="Text 1"/>
          <p:cNvSpPr/>
          <p:nvPr/>
        </p:nvSpPr>
        <p:spPr>
          <a:xfrm>
            <a:off x="6040984" y="1417320"/>
            <a:ext cx="10972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0" y="1691640"/>
            <a:ext cx="121916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spc="3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CAPCHACLOUD  ×  VERABANK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10728655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Proof, not paperwork.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1371600" y="3520440"/>
            <a:ext cx="94484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DCE6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white-label evidence platform for VeraBank — checkout, sign-in, payments,</a:t>
            </a:r>
            <a:endParaRPr lang="en-US" sz="18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DCE6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and disputes, all under VeraBank's brand.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455768" y="4892040"/>
            <a:ext cx="1280160" cy="0"/>
          </a:xfrm>
          <a:prstGeom prst="line">
            <a:avLst/>
          </a:prstGeom>
          <a:noFill/>
          <a:ln w="19050">
            <a:solidFill>
              <a:srgbClr val="D9A44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617220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CapchaCloud (a ServiceAutomations.ai product)   ·   Prepared for VeraBank, N.A.   ·   July 2026   ·   Confidential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Same vendors. Better evidence. One case file.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600200"/>
            <a:ext cx="3515258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77240" y="1801368"/>
            <a:ext cx="305805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vendors, orchestrated</a:t>
            </a:r>
            <a:endParaRPr lang="en-US" sz="1550" dirty="0"/>
          </a:p>
        </p:txBody>
      </p:sp>
      <p:sp>
        <p:nvSpPr>
          <p:cNvPr id="7" name="Text 5"/>
          <p:cNvSpPr/>
          <p:nvPr/>
        </p:nvSpPr>
        <p:spPr>
          <a:xfrm>
            <a:off x="777240" y="2377440"/>
            <a:ext cx="305805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VeraBank keeps its own contracted KYC vendors (Sumsub, Jumio, etc.) — we orchestrate the checks through VeraBank's own credentials and seal every outcome as tamper-evident evidence.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4338218" y="1600200"/>
            <a:ext cx="3515258" cy="2743200"/>
          </a:xfrm>
          <a:prstGeom prst="roundRect">
            <a:avLst>
              <a:gd name="adj" fmla="val 2667"/>
            </a:avLst>
          </a:prstGeom>
          <a:solidFill>
            <a:srgbClr val="FBF1DC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566818" y="1801368"/>
            <a:ext cx="305805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Cheap pre-screens first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4566818" y="2377440"/>
            <a:ext cx="305805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pre-screens (sanctions lists, device signals) run first at ≈$0.05 — cheap filtering before expensive certified checks.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66818" y="3566160"/>
            <a:ext cx="305805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b="1" i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native screens are NOT certified KYC and never pretend to be.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8127797" y="1600200"/>
            <a:ext cx="3515258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356397" y="1801368"/>
            <a:ext cx="305805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sealed case file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8356397" y="2377440"/>
            <a:ext cx="305805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check, decision and note lands in one sealed case file per subject — examiner-ready, chronological, tamper-evident.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14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MATH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upside is measured in millions — here is the arithmetic, not a promise.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48640" y="1536192"/>
            <a:ext cx="3515258" cy="17373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673352"/>
            <a:ext cx="314949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A9D8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$656,250/yr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731520" y="2249424"/>
            <a:ext cx="31494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Dispute-handling labor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731520" y="2560320"/>
            <a:ext cx="314949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75,000-dispute midpoint, saving 15 minutes per case at $35/hr loaded cost.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338218" y="1536192"/>
            <a:ext cx="3515258" cy="1737360"/>
          </a:xfrm>
          <a:prstGeom prst="roundRect">
            <a:avLst>
              <a:gd name="adj" fmla="val 42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521098" y="1673352"/>
            <a:ext cx="314949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A9D8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+$1.5M/yr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4521098" y="2249424"/>
            <a:ext cx="31494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lift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521098" y="2560320"/>
            <a:ext cx="314949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just $20 more recovered per dispute.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127797" y="1536192"/>
            <a:ext cx="3515258" cy="1737360"/>
          </a:xfrm>
          <a:prstGeom prst="roundRect">
            <a:avLst>
              <a:gd name="adj" fmla="val 4211"/>
            </a:avLst>
          </a:prstGeom>
          <a:solidFill>
            <a:srgbClr val="FBF1DC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310677" y="1673352"/>
            <a:ext cx="314949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≈$2.16M/yr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8310677" y="2249424"/>
            <a:ext cx="314949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combined value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8310677" y="2560320"/>
            <a:ext cx="314949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platform, integration and vendor-management costs.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48640" y="3529584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not captured in that number: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3822192"/>
            <a:ext cx="110944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fraud losses from bot-screened channels     •     </a:t>
            </a:r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retention/attraction for the merchant-services book     •     </a:t>
            </a:r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Examiner/audit time saved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548640" y="4443984"/>
            <a:ext cx="11094415" cy="1005840"/>
          </a:xfrm>
          <a:prstGeom prst="roundRect">
            <a:avLst>
              <a:gd name="adj" fmla="val 7273"/>
            </a:avLst>
          </a:prstGeom>
          <a:solidFill>
            <a:srgbClr val="14324A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4443984"/>
            <a:ext cx="10545775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b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note:  </a:t>
            </a:r>
            <a:pPr indent="0" marL="0">
              <a:lnSpc>
                <a:spcPct val="120000"/>
              </a:lnSpc>
              <a:buNone/>
            </a:pPr>
            <a:r>
              <a:rPr lang="en-US" sz="13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input is an assumption for discovery. VeraBank does not publicly disclose dispute volumes; the pilot exists to replace these assumptions with VeraBank's real numbers before any business case is credited.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VALUE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Merchants save time and money from day one.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5387188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04672" y="1755648"/>
            <a:ext cx="487512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Paperwork shrinks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" y="2212848"/>
            <a:ext cx="487512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Chargeback paperwork shrinks from hours to minutes — the packet builds itself.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255868" y="1554480"/>
            <a:ext cx="5387188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511900" y="1755648"/>
            <a:ext cx="487512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More representments won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511900" y="2212848"/>
            <a:ext cx="487512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evidence: edge-observed IP, geolocation and a human-verified purchase moment attached to every covered transaction.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3794760"/>
            <a:ext cx="5387188" cy="1965960"/>
          </a:xfrm>
          <a:prstGeom prst="roundRect">
            <a:avLst>
              <a:gd name="adj" fmla="val 3721"/>
            </a:avLst>
          </a:prstGeom>
          <a:solidFill>
            <a:srgbClr val="FBF1DC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04672" y="3995928"/>
            <a:ext cx="487512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Low, predictable cost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804672" y="4453128"/>
            <a:ext cx="487512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$0.03 per covered transaction. A 1,500-transaction/month merchant pays roughly $45/month — less than one recovered chargeback.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255868" y="3794760"/>
            <a:ext cx="5387188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511900" y="3995928"/>
            <a:ext cx="487512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Zero heavy lift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511900" y="4453128"/>
            <a:ext cx="487512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lines of code, no PCI change, live in an afternoon — under VeraBank's brand, which makes VeraBank's merchant services stickier.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32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STRAIGHT ANSWERS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 are — and what we are not.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318608" cy="3794760"/>
          </a:xfrm>
          <a:prstGeom prst="roundRect">
            <a:avLst>
              <a:gd name="adj" fmla="val 1928"/>
            </a:avLst>
          </a:prstGeom>
          <a:solidFill>
            <a:srgbClr val="1B3D57"/>
          </a:solidFill>
          <a:ln w="15875">
            <a:solidFill>
              <a:srgbClr val="2A9D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828800"/>
            <a:ext cx="47699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A9D8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ARE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4769968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5000"/>
              </a:lnSpc>
              <a:spcAft>
                <a:spcPts val="1600"/>
              </a:spcAft>
              <a:buSzPct val="100000"/>
              <a:buChar char="–"/>
            </a:pPr>
            <a:r>
              <a:rPr lang="en-US" sz="1500" dirty="0">
                <a:solidFill>
                  <a:srgbClr val="F4F7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additive evidence layer</a:t>
            </a:r>
            <a:endParaRPr lang="en-US" sz="1500" dirty="0"/>
          </a:p>
          <a:p>
            <a:pPr marL="342900" indent="-342900">
              <a:lnSpc>
                <a:spcPct val="125000"/>
              </a:lnSpc>
              <a:spcAft>
                <a:spcPts val="1600"/>
              </a:spcAft>
              <a:buSzPct val="100000"/>
              <a:buChar char="–"/>
            </a:pPr>
            <a:r>
              <a:rPr lang="en-US" sz="1500" dirty="0">
                <a:solidFill>
                  <a:srgbClr val="F4F7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Fail-open, never in the funds path</a:t>
            </a:r>
            <a:endParaRPr lang="en-US" sz="1500" dirty="0"/>
          </a:p>
          <a:p>
            <a:pPr marL="342900" indent="-342900">
              <a:lnSpc>
                <a:spcPct val="125000"/>
              </a:lnSpc>
              <a:spcAft>
                <a:spcPts val="1600"/>
              </a:spcAft>
              <a:buSzPct val="100000"/>
              <a:buChar char="–"/>
            </a:pPr>
            <a:r>
              <a:rPr lang="en-US" sz="1500" dirty="0">
                <a:solidFill>
                  <a:srgbClr val="F4F7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Verifiable by anyone, offline, forever</a:t>
            </a:r>
            <a:endParaRPr lang="en-US" sz="1500" dirty="0"/>
          </a:p>
          <a:p>
            <a:pPr marL="342900" indent="-342900">
              <a:lnSpc>
                <a:spcPct val="125000"/>
              </a:lnSpc>
              <a:spcAft>
                <a:spcPts val="1600"/>
              </a:spcAft>
              <a:buSzPct val="100000"/>
              <a:buChar char="–"/>
            </a:pPr>
            <a:r>
              <a:rPr lang="en-US" sz="1500" dirty="0">
                <a:solidFill>
                  <a:srgbClr val="F4F7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Priced per record with no lock-in — evidence outlives the contract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324448" y="1600200"/>
            <a:ext cx="5318608" cy="3794760"/>
          </a:xfrm>
          <a:prstGeom prst="roundRect">
            <a:avLst>
              <a:gd name="adj" fmla="val 1928"/>
            </a:avLst>
          </a:prstGeom>
          <a:solidFill>
            <a:srgbClr val="1B3D57"/>
          </a:solidFill>
          <a:ln w="15875">
            <a:solidFill>
              <a:srgbClr val="D9A44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98768" y="1828800"/>
            <a:ext cx="47699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ARE NOT (yet)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598768" y="2331720"/>
            <a:ext cx="4769968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5000"/>
              </a:lnSpc>
              <a:spcAft>
                <a:spcPts val="1600"/>
              </a:spcAft>
              <a:buSzPct val="100000"/>
              <a:buChar char="–"/>
            </a:pPr>
            <a:r>
              <a:rPr lang="en-US" sz="1500" dirty="0">
                <a:solidFill>
                  <a:srgbClr val="F4F7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 2 certified — the engagement is the top roadmap item</a:t>
            </a:r>
            <a:endParaRPr lang="en-US" sz="1500" dirty="0"/>
          </a:p>
          <a:p>
            <a:pPr marL="342900" indent="-342900">
              <a:lnSpc>
                <a:spcPct val="125000"/>
              </a:lnSpc>
              <a:spcAft>
                <a:spcPts val="1600"/>
              </a:spcAft>
              <a:buSzPct val="100000"/>
              <a:buChar char="–"/>
            </a:pPr>
            <a:r>
              <a:rPr lang="en-US" sz="1500" dirty="0">
                <a:solidFill>
                  <a:srgbClr val="F4F7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Independently pen-tested — scheduled with the same push</a:t>
            </a:r>
            <a:endParaRPr lang="en-US" sz="1500" dirty="0"/>
          </a:p>
          <a:p>
            <a:pPr marL="342900" indent="-342900">
              <a:lnSpc>
                <a:spcPct val="125000"/>
              </a:lnSpc>
              <a:spcAft>
                <a:spcPts val="1600"/>
              </a:spcAft>
              <a:buSzPct val="100000"/>
              <a:buChar char="–"/>
            </a:pPr>
            <a:r>
              <a:rPr lang="en-US" sz="1500" dirty="0">
                <a:solidFill>
                  <a:srgbClr val="F4F7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BSA/KYC program — that's your vendors and your program; we orchestrate and seal</a:t>
            </a:r>
            <a:endParaRPr lang="en-US" sz="1500" dirty="0"/>
          </a:p>
          <a:p>
            <a:pPr marL="342900" indent="-342900">
              <a:lnSpc>
                <a:spcPct val="125000"/>
              </a:lnSpc>
              <a:spcAft>
                <a:spcPts val="1600"/>
              </a:spcAft>
              <a:buSzPct val="100000"/>
              <a:buChar char="–"/>
            </a:pPr>
            <a:r>
              <a:rPr lang="en-US" sz="1500" dirty="0">
                <a:solidFill>
                  <a:srgbClr val="F4F7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guarantee of fraud or legal outcomes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5577840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500" b="1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 full gaps register with compensating controls is Section 10 of the due-diligence package — we'd rather you read it from us than find it in diligence.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32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502920"/>
            <a:ext cx="1219169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1072865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meeting. Then a 60-day, no-production-data pilot.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11094415" cy="1170432"/>
          </a:xfrm>
          <a:prstGeom prst="roundRect">
            <a:avLst>
              <a:gd name="adj" fmla="val 6250"/>
            </a:avLst>
          </a:prstGeom>
          <a:solidFill>
            <a:srgbClr val="1B3D57"/>
          </a:solidFill>
          <a:ln/>
        </p:spPr>
      </p:sp>
      <p:sp>
        <p:nvSpPr>
          <p:cNvPr id="5" name="Shape 3"/>
          <p:cNvSpPr/>
          <p:nvPr/>
        </p:nvSpPr>
        <p:spPr>
          <a:xfrm>
            <a:off x="822960" y="2258568"/>
            <a:ext cx="585216" cy="585216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2258568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691640" y="2112264"/>
            <a:ext cx="96313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Week 0 — Discovery &amp; vendor-risk session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691640" y="2496312"/>
            <a:ext cx="963137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Compliance, infosec, ops. No production banking data required.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3337560"/>
            <a:ext cx="11094415" cy="1170432"/>
          </a:xfrm>
          <a:prstGeom prst="roundRect">
            <a:avLst>
              <a:gd name="adj" fmla="val 6250"/>
            </a:avLst>
          </a:prstGeom>
          <a:solidFill>
            <a:srgbClr val="1B3D57"/>
          </a:solidFill>
          <a:ln/>
        </p:spPr>
      </p:sp>
      <p:sp>
        <p:nvSpPr>
          <p:cNvPr id="10" name="Shape 8"/>
          <p:cNvSpPr/>
          <p:nvPr/>
        </p:nvSpPr>
        <p:spPr>
          <a:xfrm>
            <a:off x="822960" y="3630168"/>
            <a:ext cx="585216" cy="585216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3630168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691640" y="3483864"/>
            <a:ext cx="96313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60-day shadow-mode pilot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691640" y="3867912"/>
            <a:ext cx="963137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$4,900 flat, up to 100,000 sealed events, success scorecard agreed before start.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4709160"/>
            <a:ext cx="11094415" cy="1170432"/>
          </a:xfrm>
          <a:prstGeom prst="roundRect">
            <a:avLst>
              <a:gd name="adj" fmla="val 6250"/>
            </a:avLst>
          </a:prstGeom>
          <a:solidFill>
            <a:srgbClr val="1B3D57"/>
          </a:solidFill>
          <a:ln/>
        </p:spPr>
      </p:sp>
      <p:sp>
        <p:nvSpPr>
          <p:cNvPr id="15" name="Shape 13"/>
          <p:cNvSpPr/>
          <p:nvPr/>
        </p:nvSpPr>
        <p:spPr>
          <a:xfrm>
            <a:off x="822960" y="5001768"/>
            <a:ext cx="585216" cy="585216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5001768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691640" y="4855464"/>
            <a:ext cx="96313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Production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1691640" y="5239512"/>
            <a:ext cx="963137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$999/month, white-label + merchant subaccounts, volume discounts. No lock-in; sealed evidence stays verifiable forever either way.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0" y="6355080"/>
            <a:ext cx="121916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7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Adam Woodward, Founder  ·  CapchaCloud (ServiceAutomations.ai)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Fraud is a paperwork war. The bank and its merchants are both losing hours to it.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1600200"/>
            <a:ext cx="3515258" cy="2697480"/>
          </a:xfrm>
          <a:prstGeom prst="roundRect">
            <a:avLst>
              <a:gd name="adj" fmla="val 27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77240" y="1828800"/>
            <a:ext cx="305805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E6B8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79%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777240" y="2606040"/>
            <a:ext cx="305805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corporate practitioners reported attempted or actual payments fraud in 2024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3840480"/>
            <a:ext cx="305805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AFP 2025 survey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338218" y="1600200"/>
            <a:ext cx="3515258" cy="2697480"/>
          </a:xfrm>
          <a:prstGeom prst="roundRect">
            <a:avLst>
              <a:gd name="adj" fmla="val 27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566818" y="1828800"/>
            <a:ext cx="305805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A9D8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$3.5B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4566818" y="2606040"/>
            <a:ext cx="305805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reported lost to imposter scams in 2025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66818" y="3840480"/>
            <a:ext cx="305805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FTC, 2026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127797" y="1600200"/>
            <a:ext cx="3515258" cy="2697480"/>
          </a:xfrm>
          <a:prstGeom prst="roundRect">
            <a:avLst>
              <a:gd name="adj" fmla="val 271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356397" y="1828800"/>
            <a:ext cx="305805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15+ min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8356397" y="2606040"/>
            <a:ext cx="305805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manual screenshot archaeology per case, every case: find the transaction, find the login, find the consent, build the file.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356397" y="3840480"/>
            <a:ext cx="305805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dispute, today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4617720"/>
            <a:ext cx="1109441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900" b="1" i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Today, when a customer says “that wasn’t me,” proving what really happened is slow, manual and often impossible.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14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IDEA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evidence layer, under VeraBank's brand, across every trust moment.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1600200"/>
            <a:ext cx="2036003" cy="960120"/>
          </a:xfrm>
          <a:prstGeom prst="roundRect">
            <a:avLst>
              <a:gd name="adj" fmla="val 6667"/>
            </a:avLst>
          </a:prstGeom>
          <a:solidFill>
            <a:srgbClr val="1E6B8C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600200"/>
            <a:ext cx="1944563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</a:t>
            </a:r>
            <a:endParaRPr lang="en-US" sz="13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checkout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438626" y="2615184"/>
            <a:ext cx="256032" cy="292608"/>
          </a:xfrm>
          <a:prstGeom prst="downArrow">
            <a:avLst/>
          </a:prstGeom>
          <a:solidFill>
            <a:srgbClr val="2A9D8F"/>
          </a:solidFill>
          <a:ln/>
        </p:spPr>
      </p:sp>
      <p:sp>
        <p:nvSpPr>
          <p:cNvPr id="8" name="Shape 6"/>
          <p:cNvSpPr/>
          <p:nvPr/>
        </p:nvSpPr>
        <p:spPr>
          <a:xfrm>
            <a:off x="2813243" y="1600200"/>
            <a:ext cx="2036003" cy="960120"/>
          </a:xfrm>
          <a:prstGeom prst="roundRect">
            <a:avLst>
              <a:gd name="adj" fmla="val 6667"/>
            </a:avLst>
          </a:prstGeom>
          <a:solidFill>
            <a:srgbClr val="1E6B8C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858963" y="1600200"/>
            <a:ext cx="1944563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Digital-banking</a:t>
            </a:r>
            <a:endParaRPr lang="en-US" sz="13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sign-in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703229" y="2615184"/>
            <a:ext cx="256032" cy="292608"/>
          </a:xfrm>
          <a:prstGeom prst="downArrow">
            <a:avLst/>
          </a:prstGeom>
          <a:solidFill>
            <a:srgbClr val="2A9D8F"/>
          </a:solidFill>
          <a:ln/>
        </p:spPr>
      </p:sp>
      <p:sp>
        <p:nvSpPr>
          <p:cNvPr id="11" name="Shape 9"/>
          <p:cNvSpPr/>
          <p:nvPr/>
        </p:nvSpPr>
        <p:spPr>
          <a:xfrm>
            <a:off x="5077846" y="1600200"/>
            <a:ext cx="2036003" cy="960120"/>
          </a:xfrm>
          <a:prstGeom prst="roundRect">
            <a:avLst>
              <a:gd name="adj" fmla="val 6667"/>
            </a:avLst>
          </a:prstGeom>
          <a:solidFill>
            <a:srgbClr val="1E6B8C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123566" y="1600200"/>
            <a:ext cx="1944563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Bank-to-bank</a:t>
            </a:r>
            <a:endParaRPr lang="en-US" sz="13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967832" y="2615184"/>
            <a:ext cx="256032" cy="292608"/>
          </a:xfrm>
          <a:prstGeom prst="downArrow">
            <a:avLst/>
          </a:prstGeom>
          <a:solidFill>
            <a:srgbClr val="2A9D8F"/>
          </a:solidFill>
          <a:ln/>
        </p:spPr>
      </p:sp>
      <p:sp>
        <p:nvSpPr>
          <p:cNvPr id="14" name="Shape 12"/>
          <p:cNvSpPr/>
          <p:nvPr/>
        </p:nvSpPr>
        <p:spPr>
          <a:xfrm>
            <a:off x="7342449" y="1600200"/>
            <a:ext cx="2036003" cy="960120"/>
          </a:xfrm>
          <a:prstGeom prst="roundRect">
            <a:avLst>
              <a:gd name="adj" fmla="val 6667"/>
            </a:avLst>
          </a:prstGeom>
          <a:solidFill>
            <a:srgbClr val="1E6B8C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7388169" y="1600200"/>
            <a:ext cx="1944563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KYC /</a:t>
            </a:r>
            <a:endParaRPr lang="en-US" sz="13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232435" y="2615184"/>
            <a:ext cx="256032" cy="292608"/>
          </a:xfrm>
          <a:prstGeom prst="downArrow">
            <a:avLst/>
          </a:prstGeom>
          <a:solidFill>
            <a:srgbClr val="2A9D8F"/>
          </a:solidFill>
          <a:ln/>
        </p:spPr>
      </p:sp>
      <p:sp>
        <p:nvSpPr>
          <p:cNvPr id="17" name="Shape 15"/>
          <p:cNvSpPr/>
          <p:nvPr/>
        </p:nvSpPr>
        <p:spPr>
          <a:xfrm>
            <a:off x="9607052" y="1600200"/>
            <a:ext cx="2036003" cy="960120"/>
          </a:xfrm>
          <a:prstGeom prst="roundRect">
            <a:avLst>
              <a:gd name="adj" fmla="val 6667"/>
            </a:avLst>
          </a:prstGeom>
          <a:solidFill>
            <a:srgbClr val="1E6B8C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652772" y="1600200"/>
            <a:ext cx="1944563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E-signatures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10497038" y="2615184"/>
            <a:ext cx="256032" cy="292608"/>
          </a:xfrm>
          <a:prstGeom prst="downArrow">
            <a:avLst/>
          </a:prstGeom>
          <a:solidFill>
            <a:srgbClr val="2A9D8F"/>
          </a:solidFill>
          <a:ln/>
        </p:spPr>
      </p:sp>
      <p:sp>
        <p:nvSpPr>
          <p:cNvPr id="20" name="Shape 18"/>
          <p:cNvSpPr/>
          <p:nvPr/>
        </p:nvSpPr>
        <p:spPr>
          <a:xfrm>
            <a:off x="548640" y="3017520"/>
            <a:ext cx="11094415" cy="868680"/>
          </a:xfrm>
          <a:prstGeom prst="roundRect">
            <a:avLst>
              <a:gd name="adj" fmla="val 7368"/>
            </a:avLst>
          </a:prstGeom>
          <a:solidFill>
            <a:srgbClr val="14324A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31520" y="3017520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VeraBank Evidence Layer  —  tamper-evident, verifiable by anyone</a:t>
            </a:r>
            <a:endParaRPr lang="en-US" sz="1900" dirty="0"/>
          </a:p>
        </p:txBody>
      </p:sp>
      <p:sp>
        <p:nvSpPr>
          <p:cNvPr id="22" name="Text 20"/>
          <p:cNvSpPr/>
          <p:nvPr/>
        </p:nvSpPr>
        <p:spPr>
          <a:xfrm>
            <a:off x="914400" y="4160520"/>
            <a:ext cx="10362895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VeraBank keeps every system and every decision it has today. This is an additive layer — one API call or two lines of embed code per touchpoint. It cannot block a customer journey (fail-open by design) and it is never in the funds path.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14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 — BOT PROTECTION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locks on every door. Bots fail before they can transact.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600200"/>
            <a:ext cx="5387188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04672" y="1856232"/>
            <a:ext cx="457200" cy="457200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7" name="Text 5"/>
          <p:cNvSpPr/>
          <p:nvPr/>
        </p:nvSpPr>
        <p:spPr>
          <a:xfrm>
            <a:off x="804672" y="18562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417320" y="1856232"/>
            <a:ext cx="42899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Cloudflare Turnstile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41248" y="2468880"/>
            <a:ext cx="483854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modern, invisible ‘prove you’re human’ check.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255868" y="1600200"/>
            <a:ext cx="5387188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511900" y="1856232"/>
            <a:ext cx="457200" cy="457200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12" name="Text 10"/>
          <p:cNvSpPr/>
          <p:nvPr/>
        </p:nvSpPr>
        <p:spPr>
          <a:xfrm>
            <a:off x="6511900" y="18562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124548" y="1856232"/>
            <a:ext cx="42899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Invisible proof-of-work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548476" y="2468880"/>
            <a:ext cx="483854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math puzzle the customer's browser solves automatically — humans never see it; scripted bots pay a real computational price to fake it.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3383280"/>
            <a:ext cx="11094415" cy="685800"/>
          </a:xfrm>
          <a:prstGeom prst="roundRect">
            <a:avLst>
              <a:gd name="adj" fmla="val 10667"/>
            </a:avLst>
          </a:prstGeom>
          <a:solidFill>
            <a:srgbClr val="F4F7F9"/>
          </a:solidFill>
          <a:ln/>
        </p:spPr>
      </p:sp>
      <p:sp>
        <p:nvSpPr>
          <p:cNvPr id="16" name="Shape 14"/>
          <p:cNvSpPr/>
          <p:nvPr/>
        </p:nvSpPr>
        <p:spPr>
          <a:xfrm>
            <a:off x="548640" y="3383280"/>
            <a:ext cx="11094415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3383280"/>
            <a:ext cx="1054577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verdicts are recorded IN the evidence — every record says “a screened human did this,” not just “a form was submitted.”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4297680"/>
            <a:ext cx="11094415" cy="1371600"/>
          </a:xfrm>
          <a:prstGeom prst="roundRect">
            <a:avLst>
              <a:gd name="adj" fmla="val 5333"/>
            </a:avLst>
          </a:prstGeom>
          <a:solidFill>
            <a:srgbClr val="E3F2F0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868680" y="4480560"/>
            <a:ext cx="1045433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TARGET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68680" y="4754880"/>
            <a:ext cx="1045433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50–80% fewer accepted automated/abusive submissions in a covered intake channel. That is a per-channel pilot target, not a bank-wide fraud promise — we measure it against VeraBank's own baseline.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 — CONSENT CAPTURE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did they see, what did they click, and from where — sealed at the moment it happened.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4415" cy="91440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77240" y="1673352"/>
            <a:ext cx="585216" cy="585216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73352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600200" y="1600200"/>
            <a:ext cx="97228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exact words on the screen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600200" y="1947672"/>
            <a:ext cx="97228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disclosure or terms shown at the moment they clicked — captured verbatim.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2532888"/>
            <a:ext cx="11094415" cy="91440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77240" y="2697480"/>
            <a:ext cx="585216" cy="585216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2697480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600200" y="2624328"/>
            <a:ext cx="97228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Identity, and how strongly verified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600200" y="2971800"/>
            <a:ext cx="97228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fields captured and how strongly they were verified.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548640" y="3557016"/>
            <a:ext cx="11094415" cy="91440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77240" y="3721608"/>
            <a:ext cx="585216" cy="585216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721608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1600200" y="3648456"/>
            <a:ext cx="97228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Real IP address + geolocation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600200" y="3995928"/>
            <a:ext cx="97228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Observed at the network edge — the customer's browser can't fake it.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548640" y="4581144"/>
            <a:ext cx="11094415" cy="91440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77240" y="4745736"/>
            <a:ext cx="585216" cy="585216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22" name="Text 20"/>
          <p:cNvSpPr/>
          <p:nvPr/>
        </p:nvSpPr>
        <p:spPr>
          <a:xfrm>
            <a:off x="777240" y="4745736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1600200" y="4672584"/>
            <a:ext cx="97228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Human-check verdicts, device signals, timing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600200" y="5020056"/>
            <a:ext cx="97228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 signals captured — never keystroke contents.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548640" y="5715000"/>
            <a:ext cx="1109441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“I never agreed to that” meets a sealed record of exactly what they agreed to, from what device, from where, at what second.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14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 — TAMPER-EVIDENT EVIDENCE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Records that can't be backdated, edited or deleted — and anyone can check.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1600200"/>
            <a:ext cx="3515258" cy="260604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04672" y="1856232"/>
            <a:ext cx="502920" cy="502920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7" name="Text 5"/>
          <p:cNvSpPr/>
          <p:nvPr/>
        </p:nvSpPr>
        <p:spPr>
          <a:xfrm>
            <a:off x="804672" y="18562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04672" y="2514600"/>
            <a:ext cx="300319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Chained records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04672" y="2926080"/>
            <a:ext cx="300319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record is cryptographically chained to the ones before it — remove or alter one and the whole chain visibly breaks.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338218" y="1600200"/>
            <a:ext cx="3515258" cy="260604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94250" y="1856232"/>
            <a:ext cx="502920" cy="502920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12" name="Text 10"/>
          <p:cNvSpPr/>
          <p:nvPr/>
        </p:nvSpPr>
        <p:spPr>
          <a:xfrm>
            <a:off x="4594250" y="18562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94250" y="2514600"/>
            <a:ext cx="300319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Independent clocks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94250" y="2926080"/>
            <a:ext cx="300319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Chains are anchored to a trusted timestamp authority AND the Bitcoin blockchain. Even we can't rewrite history.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8127797" y="1600200"/>
            <a:ext cx="3515258" cy="260604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383829" y="1856232"/>
            <a:ext cx="502920" cy="502920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17" name="Text 15"/>
          <p:cNvSpPr/>
          <p:nvPr/>
        </p:nvSpPr>
        <p:spPr>
          <a:xfrm>
            <a:off x="8383829" y="18562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383829" y="2514600"/>
            <a:ext cx="300319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Verifiable by anyone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383829" y="2926080"/>
            <a:ext cx="300319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auditor, examiner or opposing counsel can verify a record for free, with no login, even offline — evidence that stays verifiable even if CapchaCloud disappears.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548640" y="4526280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i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This is what makes the evidence hold up: it isn't ‘trust the vendor's database.’ It's checkable by the other side.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14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MODEL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VeraBank's brand. VeraBank's merchants. Two lines of code.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5387188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04672" y="1755648"/>
            <a:ext cx="487512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White-label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" y="2212848"/>
            <a:ext cx="487512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whole platform runs under VeraBank's brand — VeraBank Merchant Shield (or any name VeraBank chooses), VeraBank colors, VeraBank domain.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255868" y="1554480"/>
            <a:ext cx="5387188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511900" y="1755648"/>
            <a:ext cx="487512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Merchant subaccounts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511900" y="2212848"/>
            <a:ext cx="487512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VeraBank mints a subaccount for each merchant in its merchant-services book — one umbrella org, per-merchant keys, dashboards and billing.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3794760"/>
            <a:ext cx="5387188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04672" y="3995928"/>
            <a:ext cx="487512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Self-serve embed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804672" y="4453128"/>
            <a:ext cx="487512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merchant adds a two-line snippet to their checkout — that's the whole integration. Build a checkout or intake form locked to an approved domain, live in an afternoon.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255868" y="3794760"/>
            <a:ext cx="5387188" cy="1965960"/>
          </a:xfrm>
          <a:prstGeom prst="roundRect">
            <a:avLst>
              <a:gd name="adj" fmla="val 3721"/>
            </a:avLst>
          </a:prstGeom>
          <a:solidFill>
            <a:srgbClr val="FBF1DC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511900" y="3995928"/>
            <a:ext cx="487512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Card data note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511900" y="4453128"/>
            <a:ext cx="487512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layer never touches card numbers — card entry stays in the payment processor's own fields exactly as today. No new PCI burden for the merchant.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14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DISPUTE ARMOR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covered purchase carries its own defense file.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4415" cy="868680"/>
          </a:xfrm>
          <a:prstGeom prst="roundRect">
            <a:avLst>
              <a:gd name="adj" fmla="val 8421"/>
            </a:avLst>
          </a:prstGeom>
          <a:solidFill>
            <a:srgbClr val="14324A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22960" y="1508760"/>
            <a:ext cx="1054577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sealed at checkout  →  dispute arrives  →  record matched  →  reason-code packet assembled  →  routed into existing workflow  →  deadline &amp; outcome tracked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48640" y="2606040"/>
            <a:ext cx="5387188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804672" y="2788920"/>
            <a:ext cx="48751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VeraBank's own cardholders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04672" y="3118104"/>
            <a:ext cx="48751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(Reg E debit disputes)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04672" y="3447288"/>
            <a:ext cx="487512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investigation file assembles itself. Adjudication stays 100% VeraBank's.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255868" y="2606040"/>
            <a:ext cx="5387188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511900" y="2788920"/>
            <a:ext cx="48751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43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VeraBank's merchants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11900" y="3118104"/>
            <a:ext cx="48751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(chargebacks)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511900" y="3447288"/>
            <a:ext cx="487512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Representment evidence generated automatically — IP, geolocation, human-check verdict and the exact terms from the moment of purchase.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4434840"/>
            <a:ext cx="11094415" cy="914400"/>
          </a:xfrm>
          <a:prstGeom prst="roundRect">
            <a:avLst>
              <a:gd name="adj" fmla="val 8000"/>
            </a:avLst>
          </a:prstGeom>
          <a:solidFill>
            <a:srgbClr val="FBF1DC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434840"/>
            <a:ext cx="105457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footnote:  </a:t>
            </a:r>
            <a:pPr indent="0" marL="0">
              <a:lnSpc>
                <a:spcPct val="120000"/>
              </a:lnSpc>
              <a:buNone/>
            </a:pPr>
            <a:r>
              <a:rPr lang="en-US" sz="1350" i="1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auto-submission depends on an authorized processor integration; where a processor exposes only a portal, packets are assembled automatically and submitted by a controlled human step.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14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25880"/>
          </a:xfrm>
          <a:prstGeom prst="rect">
            <a:avLst/>
          </a:prstGeom>
          <a:solidFill>
            <a:srgbClr val="1432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BANK-TO-BANK PAYMENTS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566928"/>
            <a:ext cx="11094415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Wires and transfers get the same treatment.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645920"/>
            <a:ext cx="11094415" cy="1051560"/>
          </a:xfrm>
          <a:prstGeom prst="roundRect">
            <a:avLst>
              <a:gd name="adj" fmla="val 608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04672" y="1915668"/>
            <a:ext cx="512064" cy="512064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7" name="Text 5"/>
          <p:cNvSpPr/>
          <p:nvPr/>
        </p:nvSpPr>
        <p:spPr>
          <a:xfrm>
            <a:off x="804672" y="191566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600200" y="1645920"/>
            <a:ext cx="9722815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ISO 20022 payment message (the format behind modern wires and FedNow) can be sealed into tamper-evident evidence — before or alongside the rail, never inside it.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2926080"/>
            <a:ext cx="11094415" cy="1051560"/>
          </a:xfrm>
          <a:prstGeom prst="roundRect">
            <a:avLst>
              <a:gd name="adj" fmla="val 608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804672" y="3195828"/>
            <a:ext cx="512064" cy="512064"/>
          </a:xfrm>
          <a:prstGeom prst="ellipse">
            <a:avLst/>
          </a:prstGeom>
          <a:solidFill>
            <a:srgbClr val="D9A441"/>
          </a:solidFill>
          <a:ln/>
        </p:spPr>
      </p:sp>
      <p:sp>
        <p:nvSpPr>
          <p:cNvPr id="11" name="Text 9"/>
          <p:cNvSpPr/>
          <p:nvPr/>
        </p:nvSpPr>
        <p:spPr>
          <a:xfrm>
            <a:off x="804672" y="319582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600200" y="2926080"/>
            <a:ext cx="9722815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response message comes back, it's linked to the original by the payment's own unique ID (UETR) — a corroborated, end-to-end evidence trail per payment.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48640" y="4343400"/>
            <a:ext cx="11094415" cy="1234440"/>
          </a:xfrm>
          <a:prstGeom prst="roundRect">
            <a:avLst>
              <a:gd name="adj" fmla="val 5926"/>
            </a:avLst>
          </a:prstGeom>
          <a:solidFill>
            <a:srgbClr val="E3F2F0"/>
          </a:solidFill>
          <a:ln/>
          <a:effectLst>
            <a:outerShdw sx="100000" sy="100000" kx="0" ky="0" algn="bl" rotWithShape="0" blurRad="76200" dist="25400" dir="5400000">
              <a:srgbClr val="1F2933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14400" y="4507992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2A9D8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≈$0.05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3474720" y="4343400"/>
            <a:ext cx="7802575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143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message.  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1F2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payment investigations, recalls and disputes start from a sealed file, not an inbox search.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728655" y="651052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60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14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CapchaCloud (ServiceAutomations.ai)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CapchaCloud x VeraBank — White-Label Evidence Platform</dc:title>
  <dc:subject>PptxGenJS Presentation</dc:subject>
  <dc:creator>CapchaCloud</dc:creator>
  <cp:lastModifiedBy>CapchaCloud</cp:lastModifiedBy>
  <cp:revision>1</cp:revision>
  <dcterms:created xsi:type="dcterms:W3CDTF">2026-07-18T08:38:22Z</dcterms:created>
  <dcterms:modified xsi:type="dcterms:W3CDTF">2026-07-18T08:38:22Z</dcterms:modified>
</cp:coreProperties>
</file>