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4f0cd60c28143ea" /><Relationship Type="http://schemas.openxmlformats.org/officeDocument/2006/relationships/extended-properties" Target="/docProps/app.xml" Id="R27ef6151cde846f8" /><Relationship Type="http://schemas.openxmlformats.org/officeDocument/2006/relationships/officeDocument" Target="/ppt/presentation.xml" Id="R1a9fd9f08cc5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f8d8cb0bd400b"/>
  </p:sldMasterIdLst>
  <p:notesMasterIdLst>
    <p:notesMasterId xmlns:r="http://schemas.openxmlformats.org/officeDocument/2006/relationships" r:id="Re493be679088492c"/>
  </p:notesMasterIdLst>
  <p:sldIdLst>
    <p:sldId xmlns:r="http://schemas.openxmlformats.org/officeDocument/2006/relationships" id="256" r:id="R642d3a0c3f8c4337"/>
    <p:sldId xmlns:r="http://schemas.openxmlformats.org/officeDocument/2006/relationships" id="257" r:id="R2c6ae8a59605401d"/>
    <p:sldId xmlns:r="http://schemas.openxmlformats.org/officeDocument/2006/relationships" id="258" r:id="R003522f46a77484f"/>
    <p:sldId xmlns:r="http://schemas.openxmlformats.org/officeDocument/2006/relationships" id="259" r:id="R0eecf209578e4279"/>
    <p:sldId xmlns:r="http://schemas.openxmlformats.org/officeDocument/2006/relationships" id="260" r:id="Rf5b911b24f9b41d2"/>
    <p:sldId xmlns:r="http://schemas.openxmlformats.org/officeDocument/2006/relationships" id="261" r:id="R4d971b906d1c4a86"/>
    <p:sldId xmlns:r="http://schemas.openxmlformats.org/officeDocument/2006/relationships" id="262" r:id="Rb732a5f6d6d0449f"/>
    <p:sldId xmlns:r="http://schemas.openxmlformats.org/officeDocument/2006/relationships" id="263" r:id="R6526e96744a04fe9"/>
    <p:sldId xmlns:r="http://schemas.openxmlformats.org/officeDocument/2006/relationships" id="264" r:id="R15c83069f82f44fa"/>
    <p:sldId xmlns:r="http://schemas.openxmlformats.org/officeDocument/2006/relationships" id="265" r:id="Rb18dc853e3f44e69"/>
    <p:sldId xmlns:r="http://schemas.openxmlformats.org/officeDocument/2006/relationships" id="266" r:id="R1aff28115d32490a"/>
    <p:sldId xmlns:r="http://schemas.openxmlformats.org/officeDocument/2006/relationships" id="267" r:id="Rb9421439b4db4838"/>
    <p:sldId xmlns:r="http://schemas.openxmlformats.org/officeDocument/2006/relationships" id="268" r:id="R7324505672eb41bf"/>
    <p:sldId xmlns:r="http://schemas.openxmlformats.org/officeDocument/2006/relationships" id="269" r:id="Rcc3ce7f64b42421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b224bd66e234f74" /><Relationship Type="http://schemas.openxmlformats.org/officeDocument/2006/relationships/slideMaster" Target="/ppt/slideMasters/slideMaster1.xml" Id="R6bbf8d8cb0bd400b" /><Relationship Type="http://schemas.openxmlformats.org/officeDocument/2006/relationships/notesMaster" Target="/ppt/notesMasters/notesMaster1.xml" Id="Re493be679088492c" /><Relationship Type="http://schemas.openxmlformats.org/officeDocument/2006/relationships/presProps" Target="/ppt/presProps.xml" Id="R2c89fa2d27194496" /><Relationship Type="http://schemas.openxmlformats.org/officeDocument/2006/relationships/viewProps" Target="/ppt/viewProps.xml" Id="R75e9b451739044bc" /><Relationship Type="http://schemas.openxmlformats.org/officeDocument/2006/relationships/tableStyles" Target="/ppt/tableStyles.xml" Id="Rf086fbbd2b5a485c" /><Relationship Type="http://schemas.openxmlformats.org/officeDocument/2006/relationships/slide" Target="/ppt/slides/slide1.xml" Id="R642d3a0c3f8c4337" /><Relationship Type="http://schemas.openxmlformats.org/officeDocument/2006/relationships/slide" Target="/ppt/slides/slide2.xml" Id="R2c6ae8a59605401d" /><Relationship Type="http://schemas.openxmlformats.org/officeDocument/2006/relationships/slide" Target="/ppt/slides/slide3.xml" Id="R003522f46a77484f" /><Relationship Type="http://schemas.openxmlformats.org/officeDocument/2006/relationships/slide" Target="/ppt/slides/slide4.xml" Id="R0eecf209578e4279" /><Relationship Type="http://schemas.openxmlformats.org/officeDocument/2006/relationships/slide" Target="/ppt/slides/slide5.xml" Id="Rf5b911b24f9b41d2" /><Relationship Type="http://schemas.openxmlformats.org/officeDocument/2006/relationships/slide" Target="/ppt/slides/slide6.xml" Id="R4d971b906d1c4a86" /><Relationship Type="http://schemas.openxmlformats.org/officeDocument/2006/relationships/slide" Target="/ppt/slides/slide7.xml" Id="Rb732a5f6d6d0449f" /><Relationship Type="http://schemas.openxmlformats.org/officeDocument/2006/relationships/slide" Target="/ppt/slides/slide8.xml" Id="R6526e96744a04fe9" /><Relationship Type="http://schemas.openxmlformats.org/officeDocument/2006/relationships/slide" Target="/ppt/slides/slide9.xml" Id="R15c83069f82f44fa" /><Relationship Type="http://schemas.openxmlformats.org/officeDocument/2006/relationships/slide" Target="/ppt/slides/slide10.xml" Id="Rb18dc853e3f44e69" /><Relationship Type="http://schemas.openxmlformats.org/officeDocument/2006/relationships/slide" Target="/ppt/slides/slide11.xml" Id="R1aff28115d32490a" /><Relationship Type="http://schemas.openxmlformats.org/officeDocument/2006/relationships/slide" Target="/ppt/slides/slide12.xml" Id="Rb9421439b4db4838" /><Relationship Type="http://schemas.openxmlformats.org/officeDocument/2006/relationships/slide" Target="/ppt/slides/slide13.xml" Id="R7324505672eb41bf" /><Relationship Type="http://schemas.openxmlformats.org/officeDocument/2006/relationships/slide" Target="/ppt/slides/slide14.xml" Id="Rcc3ce7f64b42421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23c3a0a51634a4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3b862e9c85a413a" /><Relationship Type="http://schemas.openxmlformats.org/officeDocument/2006/relationships/notesMaster" Target="/ppt/notesMasters/notesMaster1.xml" Id="R794b9bffd80b4b7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d491a5c3243452e" /><Relationship Type="http://schemas.openxmlformats.org/officeDocument/2006/relationships/notesMaster" Target="/ppt/notesMasters/notesMaster1.xml" Id="R3332c0e135ad452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84f5e0f70fd440c" /><Relationship Type="http://schemas.openxmlformats.org/officeDocument/2006/relationships/notesMaster" Target="/ppt/notesMasters/notesMaster1.xml" Id="R232bf50ec324484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a56b110c38d44ca" /><Relationship Type="http://schemas.openxmlformats.org/officeDocument/2006/relationships/notesMaster" Target="/ppt/notesMasters/notesMaster1.xml" Id="R5934d6b9b8264ed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40d1656cbbf4902" /><Relationship Type="http://schemas.openxmlformats.org/officeDocument/2006/relationships/notesMaster" Target="/ppt/notesMasters/notesMaster1.xml" Id="R14765c75a985444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501ddd2993c4717" /><Relationship Type="http://schemas.openxmlformats.org/officeDocument/2006/relationships/notesMaster" Target="/ppt/notesMasters/notesMaster1.xml" Id="R0a33ddc9219640e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1feaf70cd3344d7" /><Relationship Type="http://schemas.openxmlformats.org/officeDocument/2006/relationships/notesMaster" Target="/ppt/notesMasters/notesMaster1.xml" Id="R953ceca94d224a3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a62325840994377" /><Relationship Type="http://schemas.openxmlformats.org/officeDocument/2006/relationships/notesMaster" Target="/ppt/notesMasters/notesMaster1.xml" Id="R2400a4de96d5426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6424d6fcc3c4a98" /><Relationship Type="http://schemas.openxmlformats.org/officeDocument/2006/relationships/notesMaster" Target="/ppt/notesMasters/notesMaster1.xml" Id="R8ee84163f0ba451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e08646fd6f9462f" /><Relationship Type="http://schemas.openxmlformats.org/officeDocument/2006/relationships/notesMaster" Target="/ppt/notesMasters/notesMaster1.xml" Id="R0e084924fbf34ad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f1d45ed83a429b" /><Relationship Type="http://schemas.openxmlformats.org/officeDocument/2006/relationships/notesMaster" Target="/ppt/notesMasters/notesMaster1.xml" Id="R54dad8e7c90243d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ff11375db274614" /><Relationship Type="http://schemas.openxmlformats.org/officeDocument/2006/relationships/notesMaster" Target="/ppt/notesMasters/notesMaster1.xml" Id="R3965007106dc4cd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0c1484cfe144b83" /><Relationship Type="http://schemas.openxmlformats.org/officeDocument/2006/relationships/notesMaster" Target="/ppt/notesMasters/notesMaster1.xml" Id="R5ffee663e025454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05081540e3b4cbd" /><Relationship Type="http://schemas.openxmlformats.org/officeDocument/2006/relationships/notesMaster" Target="/ppt/notesMasters/notesMaster1.xml" Id="R4db1ce9746c9413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</a:t>
            </a:r>
          </a:p>
          <a:p xmlns:a="http://schemas.openxmlformats.org/drawingml/2006/main">
            <a:r>
              <a:t>https://capchacloud.com/openapi.json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https://capchacloud.com/capcha-verify.html</a:t>
            </a:r>
          </a:p>
          <a:p xmlns:a="http://schemas.openxmlformats.org/drawingml/2006/main">
            <a:r>
              <a:t>https://capchacloud.com/capcha-shield.html</a:t>
            </a:r>
          </a:p>
          <a:p xmlns:a="http://schemas.openxmlformats.org/drawingml/2006/main">
            <a:r>
              <a:t>https://capchacloud.com/openapi.json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Illustrative model; inputs and formulas are shown on the slide. No external forecast.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</a:t>
            </a:r>
          </a:p>
          <a:p xmlns:a="http://schemas.openxmlformats.org/drawingml/2006/main">
            <a:r>
              <a:t>https://capchacloud.com/openapi.json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https://capchacloud.com/trust-center.html</a:t>
            </a:r>
          </a:p>
          <a:p xmlns:a="http://schemas.openxmlformats.org/drawingml/2006/main">
            <a:r>
              <a:t>https://capchacloud.com/roadmap.html</a:t>
            </a:r>
          </a:p>
          <a:p xmlns:a="http://schemas.openxmlformats.org/drawingml/2006/main">
            <a:r>
              <a:t>https://capchacloud.com/dpa.html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https://capchacloud.com/pricing.html</a:t>
            </a:r>
          </a:p>
          <a:p xmlns:a="http://schemas.openxmlformats.org/drawingml/2006/main">
            <a:r>
              <a:t>https://capchacloud.com/trust-center.html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https://www.afponline.org/publications-data-tools/reports/payments-fraud-and-control-survey</a:t>
            </a:r>
          </a:p>
          <a:p xmlns:a="http://schemas.openxmlformats.org/drawingml/2006/main">
            <a:r>
              <a:t>https://www.ftc.gov/news-events/news/press-releases/2026/03/new-ftc-data-show-top-scams-2025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</a:t>
            </a:r>
          </a:p>
          <a:p xmlns:a="http://schemas.openxmlformats.org/drawingml/2006/main">
            <a:r>
              <a:t>https://capchacloud.com/openapi.json</a:t>
            </a:r>
          </a:p>
          <a:p xmlns:a="http://schemas.openxmlformats.org/drawingml/2006/main">
            <a:r>
              <a:t>https://capchacloud.com/integrate.md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https://capchacloud.com/integrate.md</a:t>
            </a:r>
          </a:p>
          <a:p xmlns:a="http://schemas.openxmlformats.org/drawingml/2006/main">
            <a:r>
              <a:t>https://capchacloud.com/openapi.json</a:t>
            </a:r>
          </a:p>
          <a:p xmlns:a="http://schemas.openxmlformats.org/drawingml/2006/main">
            <a:r>
              <a:t>https://capchacloud.com/FACTS.md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https://capchacloud.com/openapi.json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https://capchacloud.com/changelog.html</a:t>
            </a:r>
          </a:p>
          <a:p xmlns:a="http://schemas.openxmlformats.org/drawingml/2006/main">
            <a:r>
              <a:t>https://capchacloud.com/explorer.html</a:t>
            </a:r>
          </a:p>
          <a:p xmlns:a="http://schemas.openxmlformats.org/drawingml/2006/main">
            <a:r>
              <a:t>https://capchacloud.com/trust-center.html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https://capchacloud.com/integrate.md</a:t>
            </a:r>
          </a:p>
          <a:p xmlns:a="http://schemas.openxmlformats.org/drawingml/2006/main">
            <a:r>
              <a:t>https://capchacloud.com/changelog.html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https://capchacloud.com/capcha-shield.html</a:t>
            </a:r>
          </a:p>
          <a:p xmlns:a="http://schemas.openxmlformats.org/drawingml/2006/main">
            <a:r>
              <a:t>https://capchacloud.com/openapi.json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https://capchacloud.com/openapi.json</a:t>
            </a:r>
          </a:p>
          <a:p xmlns:a="http://schemas.openxmlformats.org/drawingml/2006/main">
            <a:r>
              <a:t>https://capchacloud.com/capcha-banking.html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b37fa343640bc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ff35978795c420e" /><Relationship Type="http://schemas.openxmlformats.org/officeDocument/2006/relationships/slideLayout" Target="/ppt/slideLayouts/slideLayout1.xml" Id="Rc54c8d61f4e1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c8d61f4e14e12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fb19bd11d4987" /><Relationship Type="http://schemas.openxmlformats.org/officeDocument/2006/relationships/notesSlide" Target="/ppt/notesSlides/notesSlide1.xml" Id="R7c289c90a80f4ac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3654d4934fe9" /><Relationship Type="http://schemas.openxmlformats.org/officeDocument/2006/relationships/notesSlide" Target="/ppt/notesSlides/notesSlide10.xml" Id="R6b62520fc835429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089130d145ac" /><Relationship Type="http://schemas.openxmlformats.org/officeDocument/2006/relationships/notesSlide" Target="/ppt/notesSlides/notesSlide11.xml" Id="Rd67c880a715f429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caf9009447cf" /><Relationship Type="http://schemas.openxmlformats.org/officeDocument/2006/relationships/notesSlide" Target="/ppt/notesSlides/notesSlide12.xml" Id="Rdf4fcbcadb9b4aa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08a481cab4e1e" /><Relationship Type="http://schemas.openxmlformats.org/officeDocument/2006/relationships/notesSlide" Target="/ppt/notesSlides/notesSlide13.xml" Id="R6cc09758eb1e42f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c77f51d0c4948" /><Relationship Type="http://schemas.openxmlformats.org/officeDocument/2006/relationships/notesSlide" Target="/ppt/notesSlides/notesSlide14.xml" Id="Rba1b378a32f6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bfe72b644840" /><Relationship Type="http://schemas.openxmlformats.org/officeDocument/2006/relationships/notesSlide" Target="/ppt/notesSlides/notesSlide2.xml" Id="R992729cb1a62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05e9bf6124064" /><Relationship Type="http://schemas.openxmlformats.org/officeDocument/2006/relationships/notesSlide" Target="/ppt/notesSlides/notesSlide3.xml" Id="R01fa770a7df2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4b5a2707b4b5d" /><Relationship Type="http://schemas.openxmlformats.org/officeDocument/2006/relationships/notesSlide" Target="/ppt/notesSlides/notesSlide4.xml" Id="Rf70ae196e691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28335d7c4c9a" /><Relationship Type="http://schemas.openxmlformats.org/officeDocument/2006/relationships/notesSlide" Target="/ppt/notesSlides/notesSlide5.xml" Id="R914db3de8c17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26affaa4d4107" /><Relationship Type="http://schemas.openxmlformats.org/officeDocument/2006/relationships/notesSlide" Target="/ppt/notesSlides/notesSlide6.xml" Id="R956b7a3e8f7e40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321079864e63" /><Relationship Type="http://schemas.openxmlformats.org/officeDocument/2006/relationships/notesSlide" Target="/ppt/notesSlides/notesSlide7.xml" Id="R617ee749686d45a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b9601e3d54030" /><Relationship Type="http://schemas.openxmlformats.org/officeDocument/2006/relationships/notesSlide" Target="/ppt/notesSlides/notesSlide8.xml" Id="Rf7cc322b1d62418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dbb0fe1a5426b" /><Relationship Type="http://schemas.openxmlformats.org/officeDocument/2006/relationships/notesSlide" Target="/ppt/notesSlides/notesSlide9.xml" Id="R0fa29a179df2447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432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DAFE632E-7AA7-4B39-9AD9-DDD993376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0984" y="1417320"/>
            <a:ext cx="109728" cy="10972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09CE409-80AE-4EBD-8BFE-7F4ED7F49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0984" y="1417320"/>
            <a:ext cx="109728" cy="1097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9BEC640-CF87-48FB-8E90-FE31412AA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691640"/>
            <a:ext cx="1219169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CAPCHACLOUD  ×  VERABANK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330F8E1-6006-4A03-B097-EAAB4D616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286000"/>
            <a:ext cx="10728655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5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One proof layer. Seven bank workflows.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CB48D8E-81D2-46C5-8E0C-F41F04228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520440"/>
            <a:ext cx="9448495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25000"/>
              </a:lnSpc>
              <a:buNone/>
            </a:pPr>
            <a:r>
              <a:rPr sz="1800">
                <a:solidFill>
                  <a:srgbClr val="DCE6EC"/>
                </a:solidFill>
                <a:latin typeface="Calibri"/>
                <a:ea typeface="Calibri"/>
                <a:cs typeface="Calibri"/>
              </a:rPr>
              <a:t>Identity, consent, signatures, screening, KYC/AML, disputes and ISO 20022 evidence — connected by one verifiable chain.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43F89EA6-7B09-4C59-B7CE-6333ED993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5768" y="4892040"/>
            <a:ext cx="12801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A441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90AB3BE-B612-48EB-A96A-2F37140B9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6172200"/>
            <a:ext cx="1109441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>
                <a:solidFill>
                  <a:srgbClr val="C7D3DC"/>
                </a:solidFill>
                <a:latin typeface="Calibri"/>
                <a:ea typeface="Calibri"/>
                <a:cs typeface="Calibri"/>
              </a:rPr>
              <a:t>CapchaCloud (a ServiceAutomations.ai product)   ·   Prepared for VeraBank, N.A.   ·   Updated July 29, 2026   ·   Independent proposal / confidential</a:t>
            </a:r>
          </a:p>
        </p:txBody>
      </p:sp>
    </p:spTree>
    <p:extLst>
      <p:ext uri="{BB962C8B-B14F-4D97-AF65-F5344CB8AC3E}">
        <p14:creationId xmlns:p14="http://schemas.microsoft.com/office/powerpoint/2010/main" val="137681242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29606A2F-A6F6-4402-B444-4DBB1EEE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376A4324-41D8-4A53-8B08-EDA16CAFB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CAPCHAVERIFY + CAPCHASHIELD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200C010-419F-43D5-9CE6-8C0E9394D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7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Screen first. Escalate with one sealed case file.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16753FC2-FACC-4A46-9F2F-C189CBE10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600200"/>
            <a:ext cx="3515258" cy="27432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7128860-652D-487D-8AAD-475FEE0AC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801368"/>
            <a:ext cx="3058058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CapchaVerify native screens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BEA8A0-0A62-44A6-8AA0-033B71782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377440"/>
            <a:ext cx="3058058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Sanctions, device, transaction-monitoring and media checks create evidence; native checks are not certified KYC.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E3A0CC8F-0C53-4202-AEC9-172C0E0AC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8218" y="1600200"/>
            <a:ext cx="3515258" cy="27432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BF1DC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BB9F9549-2BB2-4965-9BDA-2B78D2E71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6818" y="1801368"/>
            <a:ext cx="3058058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CapchaShield BYO vendors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001FAC3F-F2D5-4228-9FDE-F10AFEA7D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6818" y="2377440"/>
            <a:ext cx="3058058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VeraBank's contracted KYC/AML vendor remains the program of record. Failed vendor calls do not silently downgrade.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B4ECD3E6-8FFD-456A-91F7-6BBCCB35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6818" y="3566160"/>
            <a:ext cx="3058058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5000"/>
              </a:lnSpc>
              <a:buNone/>
            </a:pPr>
            <a:r>
              <a:rPr sz="1350" b="1" i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Vendor credentials and policy remain under VeraBank control.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6E169FAE-4787-4EA3-8D94-ECD5C90E5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7797" y="1600200"/>
            <a:ext cx="3515258" cy="27432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298A0849-37AC-4155-A0F1-655503B02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6397" y="1801368"/>
            <a:ext cx="3058058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Case workflow + evidence ZIP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CB0DE860-FD4E-4078-A78E-04BE45D6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6397" y="2377440"/>
            <a:ext cx="3058058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Checks, notes and status updates can export with the actual media and a SHA-256 manifest.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F8F475AB-4347-45B7-97F4-3BC623084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10 / 14</a:t>
            </a:r>
          </a:p>
        </p:txBody>
      </p:sp>
    </p:spTree>
    <p:extLst>
      <p:ext uri="{BB962C8B-B14F-4D97-AF65-F5344CB8AC3E}">
        <p14:creationId xmlns:p14="http://schemas.microsoft.com/office/powerpoint/2010/main" val="16821022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A33BB09-2064-4D3F-9BBB-2E10574BD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D883D2B7-565B-4769-9DB1-2A3559858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ECONOMIC SENSITIVITY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DD1213F-908F-42ED-8D14-600EED286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3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Use $2.16M as a testable gross-value hypothesis — not a forecast.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E4E442B2-6BFD-4EFB-B2F1-7E84FA7DD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536192"/>
            <a:ext cx="3515258" cy="173736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776F3C8-A853-476E-94CB-574203E06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73352"/>
            <a:ext cx="3149498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2A9D8F"/>
                </a:solidFill>
                <a:latin typeface="Cambria"/>
                <a:ea typeface="Cambria"/>
                <a:cs typeface="Cambria"/>
              </a:rPr>
              <a:t>$656,250/yr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824A687-E15D-427E-B58C-2E940D2B0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249424"/>
            <a:ext cx="3149498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Dispute-handling labor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4F236BB-8C14-4B91-B168-C114220E8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560320"/>
            <a:ext cx="3149498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5000"/>
              </a:lnSpc>
              <a:buNone/>
            </a:pPr>
            <a:r>
              <a:rPr sz="12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At a 75,000-dispute midpoint, saving 15 minutes per case at $35/hr loaded cost.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2C253013-FC4A-4EEF-8E6F-92C13718F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8218" y="1536192"/>
            <a:ext cx="3515258" cy="173736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FF584E34-2B51-40A4-9862-43CE14186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1098" y="1673352"/>
            <a:ext cx="3149498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2A9D8F"/>
                </a:solidFill>
                <a:latin typeface="Cambria"/>
                <a:ea typeface="Cambria"/>
                <a:cs typeface="Cambria"/>
              </a:rPr>
              <a:t>+$1.5M/yr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49CD4E68-E953-4218-AF1F-45DEDE936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1098" y="2249424"/>
            <a:ext cx="3149498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Recovery lift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C784057-C064-4820-B314-438777A73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1098" y="2560320"/>
            <a:ext cx="3149498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5000"/>
              </a:lnSpc>
              <a:buNone/>
            </a:pPr>
            <a:r>
              <a:rPr sz="12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At just $20 more recovered per dispute.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7F5604C7-93C1-4C40-8EE2-FFDB9876D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7797" y="1536192"/>
            <a:ext cx="3515258" cy="173736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BF1DC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082366BC-28A4-49A0-90B4-15EC441FC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677" y="1673352"/>
            <a:ext cx="3149498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≈$2.16M/yr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EE537D1-53C0-4900-9B9C-51A27AB33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677" y="2249424"/>
            <a:ext cx="3149498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Illustrative combined value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B6CBDF80-6044-43AE-B738-346958B43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0677" y="2560320"/>
            <a:ext cx="3149498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5000"/>
              </a:lnSpc>
              <a:buNone/>
            </a:pPr>
            <a:r>
              <a:rPr sz="12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Before platform, integration and vendor-management costs.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19A0656-09C5-4E17-BC73-5ADAB9CE5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529584"/>
            <a:ext cx="11094415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Also not captured in that number: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99ACFC9F-AEC3-45AB-B60E-ABE189B69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822192"/>
            <a:ext cx="11094415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Fewer fraud losses from bot-screened channels     •     </a:t>
            </a: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Merchant retention/attraction for the merchant-services book     •     </a:t>
            </a: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Examiner/audit time saved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5F5DCCCE-9336-4C3C-B56F-CF3272F63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443984"/>
            <a:ext cx="11094415" cy="100584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14324A"/>
          </a:solidFill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C5B2C890-7DB0-45DC-85B5-CC6793008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443984"/>
            <a:ext cx="10545775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35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Mandatory note: Branch count does not determine disputes. Every input is illustrative; discovery must replace it with VeraBank portfolio data before value is credited.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BF32D7CE-8494-4F68-926E-F258593E7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11 / 14</a:t>
            </a:r>
          </a:p>
        </p:txBody>
      </p:sp>
    </p:spTree>
    <p:extLst>
      <p:ext uri="{BB962C8B-B14F-4D97-AF65-F5344CB8AC3E}">
        <p14:creationId xmlns:p14="http://schemas.microsoft.com/office/powerpoint/2010/main" val="58043863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AD2B754-4867-4158-BE79-0447AF5A8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F2F78CF-E913-477E-B366-A56CC5735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VERABANK VALUE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D81567-4A5E-448C-9652-B1D96665A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7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The same proof layer compounds across the bank.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DD4A86E1-C431-4451-A399-B6450178E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554480"/>
            <a:ext cx="5387188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249DA41-41C8-44FA-88C0-B47858FB2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755648"/>
            <a:ext cx="487512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Operations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099BD3A-4126-4EFC-8F70-34BEF83BB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212848"/>
            <a:ext cx="4875124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Evidence matching and packet generation can reduce handling time per covered dispute.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0A137EB9-02E9-4F7A-B362-B56BF56D8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5868" y="1554480"/>
            <a:ext cx="5387188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5651047-4CCB-4F7F-9106-8DB931712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1755648"/>
            <a:ext cx="487512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Merchant services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2686FB1D-6358-4350-9EC8-A1DDC3D64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2212848"/>
            <a:ext cx="4875124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Offer merchants stronger proof at checkout without replacing their processor or card-entry fields.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9CE1D13C-8FD6-4CB3-B68A-6B118BB63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794760"/>
            <a:ext cx="5387188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BF1DC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6F714B8-2CA1-4B56-BC1E-B6F7776D1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995928"/>
            <a:ext cx="487512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Risk + compliance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64E3AD57-74BA-4640-862B-3635B9655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4453128"/>
            <a:ext cx="4875124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Identity, screening, consent and transaction evidence can converge in one chronological case file.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1466C346-9370-4D6E-A6C4-8C9D429D1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5868" y="3794760"/>
            <a:ext cx="5387188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84A177FB-4DD7-4C17-B0F8-C7FC0AA0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3995928"/>
            <a:ext cx="487512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Technology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8543A0B5-02E2-4D57-AB37-6973D34E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4453128"/>
            <a:ext cx="4875124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One tenant with widgets, API, SDK, signed webhooks and MCP — additive to current systems.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01200901-7150-450E-9CAA-94EE6E63D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12 / 14</a:t>
            </a:r>
          </a:p>
        </p:txBody>
      </p:sp>
    </p:spTree>
    <p:extLst>
      <p:ext uri="{BB962C8B-B14F-4D97-AF65-F5344CB8AC3E}">
        <p14:creationId xmlns:p14="http://schemas.microsoft.com/office/powerpoint/2010/main" val="163327093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432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ED939B-45ED-4762-A2D5-3B3B700F9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11480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RISK BOUNDARIES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0E867919-B2B1-4C33-A96B-5A46747F3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713232"/>
            <a:ext cx="11094415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What CapchaCloud is — and what it is not.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E8A2E18-A3CF-485F-BD84-AAFC02714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600200"/>
            <a:ext cx="5318608" cy="3794760"/>
          </a:xfrm>
          <a:prstGeom xmlns:a="http://schemas.openxmlformats.org/drawingml/2006/main" prst="roundRect">
            <a:avLst>
              <a:gd name="adj" fmla="val 1928"/>
            </a:avLst>
          </a:prstGeom>
          <a:solidFill xmlns:a="http://schemas.openxmlformats.org/drawingml/2006/main">
            <a:srgbClr val="1B3D57"/>
          </a:solidFill>
          <a:ln xmlns:a="http://schemas.openxmlformats.org/drawingml/2006/main" w="15875">
            <a:solidFill>
              <a:srgbClr val="2A9D8F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71A782F-6726-4435-93B2-15C7445E6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828800"/>
            <a:ext cx="4769968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2A9D8F"/>
                </a:solidFill>
                <a:latin typeface="Cambria"/>
                <a:ea typeface="Cambria"/>
                <a:cs typeface="Cambria"/>
              </a:rPr>
              <a:t>WE ARE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00A0F39-D581-403C-B0D9-569621EAE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331720"/>
            <a:ext cx="4769968" cy="2834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–"/>
            </a:pPr>
            <a:r>
              <a:rPr sz="1500">
                <a:solidFill>
                  <a:srgbClr val="F4F7F9"/>
                </a:solidFill>
                <a:latin typeface="Calibri"/>
                <a:ea typeface="Calibri"/>
                <a:cs typeface="Calibri"/>
              </a:rPr>
              <a:t>A shipping platform with a public API</a:t>
            </a:r>
          </a:p>
          <a:p xmlns:a="http://schemas.openxmlformats.org/drawingml/2006/main"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–"/>
            </a:pPr>
            <a:r>
              <a:rPr sz="1500">
                <a:solidFill>
                  <a:srgbClr val="F4F7F9"/>
                </a:solidFill>
                <a:latin typeface="Calibri"/>
                <a:ea typeface="Calibri"/>
                <a:cs typeface="Calibri"/>
              </a:rPr>
              <a:t>Additive and outside the funds path</a:t>
            </a:r>
          </a:p>
          <a:p xmlns:a="http://schemas.openxmlformats.org/drawingml/2006/main"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–"/>
            </a:pPr>
            <a:r>
              <a:rPr sz="1500">
                <a:solidFill>
                  <a:srgbClr val="F4F7F9"/>
                </a:solidFill>
                <a:latin typeface="Calibri"/>
                <a:ea typeface="Calibri"/>
                <a:cs typeface="Calibri"/>
              </a:rPr>
              <a:t>Public and offline verification</a:t>
            </a:r>
          </a:p>
          <a:p xmlns:a="http://schemas.openxmlformats.org/drawingml/2006/main"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–"/>
            </a:pPr>
            <a:r>
              <a:rPr sz="1500">
                <a:solidFill>
                  <a:srgbClr val="F4F7F9"/>
                </a:solidFill>
                <a:latin typeface="Calibri"/>
                <a:ea typeface="Calibri"/>
                <a:cs typeface="Calibri"/>
              </a:rPr>
              <a:t>Published DPA, BAA and trust materials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24C592EB-7225-43AA-94F8-91C5CBAE4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448" y="1600200"/>
            <a:ext cx="5318608" cy="3794760"/>
          </a:xfrm>
          <a:prstGeom xmlns:a="http://schemas.openxmlformats.org/drawingml/2006/main" prst="roundRect">
            <a:avLst>
              <a:gd name="adj" fmla="val 1928"/>
            </a:avLst>
          </a:prstGeom>
          <a:solidFill xmlns:a="http://schemas.openxmlformats.org/drawingml/2006/main">
            <a:srgbClr val="1B3D57"/>
          </a:solidFill>
          <a:ln xmlns:a="http://schemas.openxmlformats.org/drawingml/2006/main" w="15875">
            <a:solidFill>
              <a:srgbClr val="D9A441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82D38DA-0678-4005-A65D-2926EDB7C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8768" y="1828800"/>
            <a:ext cx="4769968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D9A441"/>
                </a:solidFill>
                <a:latin typeface="Cambria"/>
                <a:ea typeface="Cambria"/>
                <a:cs typeface="Cambria"/>
              </a:rPr>
              <a:t>WE ARE NOT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4C72C95-E3A4-47B1-BD5B-0605EB5A9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8768" y="2331720"/>
            <a:ext cx="4769968" cy="2834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–"/>
            </a:pPr>
            <a:r>
              <a:rPr sz="1500">
                <a:solidFill>
                  <a:srgbClr val="F4F7F9"/>
                </a:solidFill>
                <a:latin typeface="Calibri"/>
                <a:ea typeface="Calibri"/>
                <a:cs typeface="Calibri"/>
              </a:rPr>
              <a:t>SOC 2 certified</a:t>
            </a:r>
          </a:p>
          <a:p xmlns:a="http://schemas.openxmlformats.org/drawingml/2006/main"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–"/>
            </a:pPr>
            <a:r>
              <a:rPr sz="1500">
                <a:solidFill>
                  <a:srgbClr val="F4F7F9"/>
                </a:solidFill>
                <a:latin typeface="Calibri"/>
                <a:ea typeface="Calibri"/>
                <a:cs typeface="Calibri"/>
              </a:rPr>
              <a:t>A bank, processor, card network or adjudicator</a:t>
            </a:r>
          </a:p>
          <a:p xmlns:a="http://schemas.openxmlformats.org/drawingml/2006/main"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–"/>
            </a:pPr>
            <a:r>
              <a:rPr sz="1500">
                <a:solidFill>
                  <a:srgbClr val="F4F7F9"/>
                </a:solidFill>
                <a:latin typeface="Calibri"/>
                <a:ea typeface="Calibri"/>
                <a:cs typeface="Calibri"/>
              </a:rPr>
              <a:t>Certified KYC without VeraBank's BYO vendor</a:t>
            </a:r>
          </a:p>
          <a:p xmlns:a="http://schemas.openxmlformats.org/drawingml/2006/main"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–"/>
            </a:pPr>
            <a:r>
              <a:rPr sz="1500">
                <a:solidFill>
                  <a:srgbClr val="F4F7F9"/>
                </a:solidFill>
                <a:latin typeface="Calibri"/>
                <a:ea typeface="Calibri"/>
                <a:cs typeface="Calibri"/>
              </a:rPr>
              <a:t>A guarantee of fraud, legal or compliance outcomes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81F8DC3-74E6-47E5-9788-37B09D2D7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577840"/>
            <a:ext cx="11094415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20000"/>
              </a:lnSpc>
              <a:buNone/>
            </a:pPr>
            <a:r>
              <a:rPr sz="1500" b="1" i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Pilot posture: non-sensitive, shadow-mode and due-diligence first. Public materials do not substitute for VeraBank security review.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8A189E33-5F22-4971-817D-4C0B77CCC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C7D3DC"/>
                </a:solidFill>
                <a:latin typeface="Calibri"/>
                <a:ea typeface="Calibri"/>
                <a:cs typeface="Calibri"/>
              </a:rPr>
              <a:t>13 / 14</a:t>
            </a:r>
          </a:p>
        </p:txBody>
      </p:sp>
    </p:spTree>
    <p:extLst>
      <p:ext uri="{BB962C8B-B14F-4D97-AF65-F5344CB8AC3E}">
        <p14:creationId xmlns:p14="http://schemas.microsoft.com/office/powerpoint/2010/main" val="33167913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432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765BD91-43BB-4A15-A873-D99529DDB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02920"/>
            <a:ext cx="1219169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THE DECISION PATH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DF092A4-E405-4BF6-A0F1-2B21988E7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22960"/>
            <a:ext cx="10728655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5000"/>
              </a:lnSpc>
              <a:buNone/>
            </a:pPr>
            <a:r>
              <a:rPr sz="30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One architecture review. Then one measurable 60-day pilot.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535E66FD-5477-4078-B48C-822B2B73B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965960"/>
            <a:ext cx="11094415" cy="1170432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1B3D57"/>
          </a:solidFill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3688DE4D-403C-48BE-B253-8E44F3C53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258568"/>
            <a:ext cx="585216" cy="58521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3EEF0F4-07DE-4FEB-B932-44260093D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258568"/>
            <a:ext cx="585216" cy="5852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650983A-49C0-428A-BC94-3CEA95802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112264"/>
            <a:ext cx="9631375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Week 0 — Architecture + diligence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1D28F1E-DD51-4F7E-93FB-E8C1C718B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496312"/>
            <a:ext cx="9631375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5000"/>
              </a:lnSpc>
              <a:buNone/>
            </a:pPr>
            <a:r>
              <a:rPr sz="1400">
                <a:solidFill>
                  <a:srgbClr val="C7D3DC"/>
                </a:solidFill>
                <a:latin typeface="Calibri"/>
                <a:ea typeface="Calibri"/>
                <a:cs typeface="Calibri"/>
              </a:rPr>
              <a:t>Compliance, infosec, operations and data mapping. No production banking data required.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649CE04A-CB14-4662-8E77-64A064D6D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337560"/>
            <a:ext cx="11094415" cy="1170432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1B3D57"/>
          </a:solidFill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1B8E2846-2073-48D2-876C-F95E2CD47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630168"/>
            <a:ext cx="585216" cy="58521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9827F12C-D16E-4DF1-9921-A37CC560F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630168"/>
            <a:ext cx="585216" cy="5852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F42F9B18-68BA-42BD-BBBD-C7D2EEDB0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483864"/>
            <a:ext cx="9631375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60-day shadow-mode pilot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B3C90752-7EC5-4119-8B50-14B09C8FB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3867912"/>
            <a:ext cx="9631375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5000"/>
              </a:lnSpc>
              <a:buNone/>
            </a:pPr>
            <a:r>
              <a:rPr sz="1400">
                <a:solidFill>
                  <a:srgbClr val="C7D3DC"/>
                </a:solidFill>
                <a:latin typeface="Calibri"/>
                <a:ea typeface="Calibri"/>
                <a:cs typeface="Calibri"/>
              </a:rPr>
              <a:t>One low-risk flow, synthetic or non-sensitive data, and success metrics agreed before start.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C493587F-DA13-41E0-AF98-C760DC097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709160"/>
            <a:ext cx="11094415" cy="1170432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1B3D57"/>
          </a:solidFill>
        </p:spPr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8658DFA9-9C8C-4470-B7D4-8C3E347EE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001768"/>
            <a:ext cx="585216" cy="58521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BDF9454F-CA60-4ECA-B1C4-261CD068F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001768"/>
            <a:ext cx="585216" cy="5852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0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329BD7F4-CC66-4B45-962E-28ED5E52C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4855464"/>
            <a:ext cx="9631375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Enterprise production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B932AA0B-511D-4F1D-82D3-3274DEFE6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5239512"/>
            <a:ext cx="9631375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5000"/>
              </a:lnSpc>
              <a:buNone/>
            </a:pPr>
            <a:r>
              <a:rPr sz="1400">
                <a:solidFill>
                  <a:srgbClr val="C7D3DC"/>
                </a:solidFill>
                <a:latin typeface="Calibri"/>
                <a:ea typeface="Calibri"/>
                <a:cs typeface="Calibri"/>
              </a:rPr>
              <a:t>Published enterprise tier starts at $999/month for 250,000+ credits, plus agreed integration scope — never an automatic commitment.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A8E6B910-E351-477D-9BFB-84A74E80B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55080"/>
            <a:ext cx="1219169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400">
                <a:solidFill>
                  <a:srgbClr val="C7D3DC"/>
                </a:solidFill>
                <a:latin typeface="Calibri"/>
                <a:ea typeface="Calibri"/>
                <a:cs typeface="Calibri"/>
              </a:rPr>
              <a:t>Adam Woodward, Founder  ·  CapchaCloud (ServiceAutomations.ai)</a:t>
            </a:r>
          </a:p>
        </p:txBody>
      </p:sp>
    </p:spTree>
    <p:extLst>
      <p:ext uri="{BB962C8B-B14F-4D97-AF65-F5344CB8AC3E}">
        <p14:creationId xmlns:p14="http://schemas.microsoft.com/office/powerpoint/2010/main" val="66104567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7C320192-66D4-4CEB-B87B-5ADB5FFFB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C18393B9-F852-4712-810F-1A6BE7861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THE EVIDENCE GAP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3AAF3BE-F57C-4516-AE1A-70F381663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When trust breaks, the evidence is scattered across systems.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7E2B604F-351B-482B-89C2-4D4CF5F7A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600200"/>
            <a:ext cx="3515258" cy="2697480"/>
          </a:xfrm>
          <a:prstGeom xmlns:a="http://schemas.openxmlformats.org/drawingml/2006/main" prst="roundRect">
            <a:avLst>
              <a:gd name="adj" fmla="val 2712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750D63-CB5B-4B64-9175-83267D402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828800"/>
            <a:ext cx="305805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800" b="1">
                <a:solidFill>
                  <a:srgbClr val="1E6B8C"/>
                </a:solidFill>
                <a:latin typeface="Cambria"/>
                <a:ea typeface="Cambria"/>
                <a:cs typeface="Cambria"/>
              </a:rPr>
              <a:t>79%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78454A9-DD57-4467-9C62-F19ECD6FF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606040"/>
            <a:ext cx="3058058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of corporate practitioners reported attempted or actual payments fraud in 2024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1B9B189-8FB0-4117-87B6-3904A51FC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840480"/>
            <a:ext cx="3058058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i="1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AFP 2025 survey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580610F7-CFBD-44A9-AD4B-209E7EC80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8218" y="1600200"/>
            <a:ext cx="3515258" cy="2697480"/>
          </a:xfrm>
          <a:prstGeom xmlns:a="http://schemas.openxmlformats.org/drawingml/2006/main" prst="roundRect">
            <a:avLst>
              <a:gd name="adj" fmla="val 2712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92E01AE-BAB7-4686-BF19-5D5643E67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6818" y="1828800"/>
            <a:ext cx="305805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800" b="1">
                <a:solidFill>
                  <a:srgbClr val="2A9D8F"/>
                </a:solidFill>
                <a:latin typeface="Cambria"/>
                <a:ea typeface="Cambria"/>
                <a:cs typeface="Cambria"/>
              </a:rPr>
              <a:t>$3.5B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393FDF3-FFF9-46DF-BF96-B4D1B5BD6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6818" y="2606040"/>
            <a:ext cx="3058058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reported lost to imposter scams in 2025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679D4A2F-FA6C-4CD9-8CD5-70BDFE12F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6818" y="3840480"/>
            <a:ext cx="3058058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i="1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FTC, 2026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DD37E39D-C853-4A08-9623-EDD688A12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7797" y="1600200"/>
            <a:ext cx="3515258" cy="2697480"/>
          </a:xfrm>
          <a:prstGeom xmlns:a="http://schemas.openxmlformats.org/drawingml/2006/main" prst="roundRect">
            <a:avLst>
              <a:gd name="adj" fmla="val 2712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DCEAC8E-C082-416E-9F72-8C34A0EEB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6397" y="1828800"/>
            <a:ext cx="3058058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8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15+ min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7A73671A-2B7A-4CB3-9E80-F3D6213D2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6397" y="2606040"/>
            <a:ext cx="3058058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of manual screenshot archaeology per case, every case: find the transaction, find the login, find the consent, build the file.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32248F71-7515-49A0-BABC-2CDD2406C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6397" y="3840480"/>
            <a:ext cx="3058058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i="1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Every dispute, today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3BE25E41-836D-45AC-B2EB-B171D3EA1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617720"/>
            <a:ext cx="11094415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15000"/>
              </a:lnSpc>
              <a:buNone/>
            </a:pPr>
            <a:r>
              <a:rPr sz="1900" b="1" i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VeraBank does not need another decision engine. It needs a provable record of the identity, consent, decision and message.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0482D8E0-456B-477D-A5FD-91F24AD57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02 / 14</a:t>
            </a:r>
          </a:p>
        </p:txBody>
      </p:sp>
    </p:spTree>
    <p:extLst>
      <p:ext uri="{BB962C8B-B14F-4D97-AF65-F5344CB8AC3E}">
        <p14:creationId xmlns:p14="http://schemas.microsoft.com/office/powerpoint/2010/main" val="98017945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681DB2F1-CCBE-4FDE-8CCF-1B384B6DE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9D4F6541-ABD4-4592-B4BC-4ADE7D29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THE CURRENT PLATFORM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E55D600-6019-4B09-BB78-27BF7C3F8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One proof layer across the bank's highest-friction trust moments.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0E2984F3-E2A2-4FF8-871E-43628240F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600200"/>
            <a:ext cx="2036003" cy="96012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1E6B8C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2A3C72C-5448-4CC3-8120-D82806734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1600200"/>
            <a:ext cx="1944563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5000"/>
              </a:lnSpc>
              <a:buNone/>
            </a:pPr>
            <a:r>
              <a:rPr sz="13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Identity &amp;</a:t>
            </a:r>
          </a:p>
          <a:p xmlns:a="http://schemas.openxmlformats.org/drawingml/2006/main">
            <a:pPr marL="0" indent="0" algn="ctr">
              <a:lnSpc>
                <a:spcPct val="105000"/>
              </a:lnSpc>
              <a:buNone/>
            </a:pPr>
            <a:r>
              <a:rPr sz="13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sessions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0DF7560E-D30C-4D5B-B20D-290650E54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626" y="2615184"/>
            <a:ext cx="256032" cy="292608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2A9D8F"/>
          </a:solidFill>
        </p:spPr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705005AE-07F8-4686-8A8D-694BF5BFA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3243" y="1600200"/>
            <a:ext cx="2036003" cy="96012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1E6B8C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0E27298-C93D-4684-B611-BDC0A9E4F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8963" y="1600200"/>
            <a:ext cx="1944563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5000"/>
              </a:lnSpc>
              <a:buNone/>
            </a:pPr>
            <a:r>
              <a:rPr sz="13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Consent &amp;</a:t>
            </a:r>
          </a:p>
          <a:p xmlns:a="http://schemas.openxmlformats.org/drawingml/2006/main">
            <a:pPr marL="0" indent="0" algn="ctr">
              <a:lnSpc>
                <a:spcPct val="105000"/>
              </a:lnSpc>
              <a:buNone/>
            </a:pPr>
            <a:r>
              <a:rPr sz="13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leads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4C9EBEA-22EC-400C-8719-545A43923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229" y="2615184"/>
            <a:ext cx="256032" cy="292608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2A9D8F"/>
          </a:solidFill>
        </p:spPr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2853C9F3-B3C3-4BC1-8C1A-41ACECCE8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7846" y="1600200"/>
            <a:ext cx="2036003" cy="96012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1E6B8C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BE0CD335-E591-4AA1-B156-B1C63F4A4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3566" y="1600200"/>
            <a:ext cx="1944563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5000"/>
              </a:lnSpc>
              <a:buNone/>
            </a:pPr>
            <a:r>
              <a:rPr sz="13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E-signatures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DAE26BF0-4E0D-43C6-928D-05E31D1AD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7832" y="2615184"/>
            <a:ext cx="256032" cy="292608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2A9D8F"/>
          </a:solidFill>
        </p:spPr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DD396FEB-8A43-493B-A767-7E61203D9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2449" y="1600200"/>
            <a:ext cx="2036003" cy="96012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1E6B8C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84E6D1D-1269-45C9-BF87-8FE3D17AC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8169" y="1600200"/>
            <a:ext cx="1944563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5000"/>
              </a:lnSpc>
              <a:buNone/>
            </a:pPr>
            <a:r>
              <a:rPr sz="13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KYC / AML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8225BB24-03AC-4C54-B555-4AEF5A4CE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2435" y="2615184"/>
            <a:ext cx="256032" cy="292608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2A9D8F"/>
          </a:solidFill>
        </p:spPr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88300E65-96A9-4827-B7A4-C11E6F039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7052" y="1600200"/>
            <a:ext cx="2036003" cy="96012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1E6B8C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D0E79415-DAD3-4A89-BDFB-C5E2F7B06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2772" y="1600200"/>
            <a:ext cx="1944563" cy="960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5000"/>
              </a:lnSpc>
              <a:buNone/>
            </a:pPr>
            <a:r>
              <a:rPr sz="13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Transactions &amp;
ISO 20022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46EDDE83-A1BC-4455-ACEF-701189691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038" y="2615184"/>
            <a:ext cx="256032" cy="292608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2A9D8F"/>
          </a:solidFill>
        </p:spPr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4474239E-0C33-4980-AA82-258B67002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017520"/>
            <a:ext cx="11094415" cy="868680"/>
          </a:xfrm>
          <a:prstGeom xmlns:a="http://schemas.openxmlformats.org/drawingml/2006/main" prst="roundRect">
            <a:avLst>
              <a:gd name="adj" fmla="val 7368"/>
            </a:avLst>
          </a:prstGeom>
          <a:solidFill xmlns:a="http://schemas.openxmlformats.org/drawingml/2006/main">
            <a:srgbClr val="14324A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36855169-8D6F-4631-9331-F7C5C960D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017520"/>
            <a:ext cx="10728655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9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One append-only evidence chain + public verification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7ED02F00-EA48-4385-91A4-E4628EE1C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60520"/>
            <a:ext cx="10362895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25000"/>
              </a:lnSpc>
              <a:buNone/>
            </a:pPr>
            <a:r>
              <a:rPr sz="15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Use a widget, API, typed SDK, signed webhooks or MCP. VeraBank keeps every source system and every final decision; CapchaCloud stays outside the funds path.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460A3118-8CD2-4F5D-8696-FD77E2244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03 / 14</a:t>
            </a:r>
          </a:p>
        </p:txBody>
      </p:sp>
    </p:spTree>
    <p:extLst>
      <p:ext uri="{BB962C8B-B14F-4D97-AF65-F5344CB8AC3E}">
        <p14:creationId xmlns:p14="http://schemas.microsoft.com/office/powerpoint/2010/main" val="9178761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4FFEC08D-20FB-4A05-8F17-CB0C1EDB4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A675507-DE5B-4CF8-9242-61154CE4F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CAPCHAID + CONSENT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1E2753F-5135-4749-8057-B61BCA279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Prove who signed in and what they agreed to — in the same flow.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8E88AD8B-E1D9-4363-8DD6-16FE33E51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600200"/>
            <a:ext cx="5387188" cy="155448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D1C67C3A-2CCE-4689-B190-A17B0BB2D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856232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DE8D57B-FB3C-4DA5-9B66-D214CEA55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856232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21CBC34-36B1-4CC1-B814-AC21F9239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7320" y="1856232"/>
            <a:ext cx="428990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CapchaID authentication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DEF385E-F459-4AB6-ACD7-5247CD864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468880"/>
            <a:ext cx="4838548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Social OAuth, email/password, magic link, email OTP, TOTP 2FA, sessions and JWKS/JWT.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BF7049D-71D1-400B-B732-036A0CBA5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5868" y="1600200"/>
            <a:ext cx="5387188" cy="155448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7F317B6D-B9B5-4299-A9DC-55B4FE74C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1856232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BC4FC5CC-FA45-4D25-A9C3-B8BBC3445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1856232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30008628-4DE4-47B8-8859-56B71293D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548" y="1856232"/>
            <a:ext cx="428990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Consent and origin evidence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7E815F5-B62B-49E9-B9FC-F3EEA1DA6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8476" y="2468880"/>
            <a:ext cx="4838548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Exact disclosure, timestamp, origin, IP/device context and human-check signals can seal into the same evidence trail.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B4C72323-CE7D-4B60-842C-62E556669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383280"/>
            <a:ext cx="11094415" cy="685800"/>
          </a:xfrm>
          <a:prstGeom xmlns:a="http://schemas.openxmlformats.org/drawingml/2006/main" prst="roundRect">
            <a:avLst>
              <a:gd name="adj" fmla="val 10667"/>
            </a:avLst>
          </a:prstGeom>
          <a:solidFill xmlns:a="http://schemas.openxmlformats.org/drawingml/2006/main">
            <a:srgbClr val="F4F7F9"/>
          </a:solidFill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4D44EA2A-BBAB-42B7-BB9B-3E3582EDF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383280"/>
            <a:ext cx="11094415" cy="685800"/>
          </a:xfrm>
          <a:prstGeom xmlns:a="http://schemas.openxmlformats.org/drawingml/2006/main" prst="roundRect">
            <a:avLst>
              <a:gd name="adj" fmla="val 10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2700">
            <a:solidFill>
              <a:srgbClr val="D9E2E8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EB3B148-F1CE-4676-9755-10F190EE6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383280"/>
            <a:ext cx="10545775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i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Available authentication methods are configuration choices. Passkeys are not represented as a live CapchaID method in the current public API.</a:t>
            </a: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0C48B559-48EF-4045-9A8F-05C244408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297680"/>
            <a:ext cx="11094415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3F2F0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C4E0BB6B-99FA-4673-A53F-AE1B1DD26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80560"/>
            <a:ext cx="10454335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A9D8F"/>
                </a:solidFill>
                <a:latin typeface="Calibri"/>
                <a:ea typeface="Calibri"/>
                <a:cs typeface="Calibri"/>
              </a:rPr>
              <a:t>LOW-RISK START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574A22E5-A440-4893-AE29-34D4C58C9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54880"/>
            <a:ext cx="10454335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500" b="1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Start on one public intake or employee flow in shadow mode. No core replacement, no funds movement and no bank-wide fraud promise.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3D50C243-8700-4F0C-B541-D5AFF40D7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04 / 14</a:t>
            </a:r>
          </a:p>
        </p:txBody>
      </p:sp>
    </p:spTree>
    <p:extLst>
      <p:ext uri="{BB962C8B-B14F-4D97-AF65-F5344CB8AC3E}">
        <p14:creationId xmlns:p14="http://schemas.microsoft.com/office/powerpoint/2010/main" val="96467261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48E40D5-BA84-43E8-85F5-D6F811016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38E042B0-2105-4DBE-90DB-5C3D77188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CAPCHASIGN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2D0DD69-FB23-41BE-A70D-97FC6B03D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2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The document, signer, consent and audit trail seal together.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5D41E08C-7959-4F06-8E9D-B6073FD15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508760"/>
            <a:ext cx="11094415" cy="914400"/>
          </a:xfrm>
          <a:prstGeom xmlns:a="http://schemas.openxmlformats.org/drawingml/2006/main" prst="roundRect">
            <a:avLst>
              <a:gd name="adj" fmla="val 7000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0E3086B9-E0BF-4F2E-BF17-EB53B4F21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673352"/>
            <a:ext cx="585216" cy="58521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36BE5D-48B9-4E5F-99A8-19EA95659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673352"/>
            <a:ext cx="585216" cy="5852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WHAT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EDF27BC-AF96-4B54-91E5-4CAF313C4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600200"/>
            <a:ext cx="972281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PDF envelope + exact field map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6C95A2A-CE95-47A5-9649-010ABEF26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947672"/>
            <a:ext cx="9722815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Templates, bulk sends, fields and the exact document version remain tied to the envelope.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1261394C-8E43-4FCE-B6F9-BA057882B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32888"/>
            <a:ext cx="11094415" cy="914400"/>
          </a:xfrm>
          <a:prstGeom xmlns:a="http://schemas.openxmlformats.org/drawingml/2006/main" prst="roundRect">
            <a:avLst>
              <a:gd name="adj" fmla="val 7000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843DF4E8-3C87-4DD6-B82B-98151BF84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697480"/>
            <a:ext cx="585216" cy="58521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0CD67783-A979-4DEC-A19A-BF5E02502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697480"/>
            <a:ext cx="585216" cy="5852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WHO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3B01E4E0-2AAF-4D06-A59E-3310264B0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24328"/>
            <a:ext cx="972281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Identity assurance L1–L4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4626A47F-24FF-4571-B6F3-B56472139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971800"/>
            <a:ext cx="9722815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Higher tiers can use VeraBank's certified identity vendor; native screens are not relabeled as certified KYC.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80005DFF-39AD-4B1E-B45C-9F2262701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557016"/>
            <a:ext cx="11094415" cy="914400"/>
          </a:xfrm>
          <a:prstGeom xmlns:a="http://schemas.openxmlformats.org/drawingml/2006/main" prst="roundRect">
            <a:avLst>
              <a:gd name="adj" fmla="val 7000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6387FF88-7338-4FC9-9D22-DF99E2320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721608"/>
            <a:ext cx="585216" cy="58521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3ECDB9D2-ECAE-430A-8A6F-C773F0CB1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721608"/>
            <a:ext cx="585216" cy="5852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WHERE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C18267C9-4261-49DF-A2C7-04286144D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648456"/>
            <a:ext cx="972281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Routing, consent and optional add-ons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E00D7750-1AF4-4273-84D2-DF543E995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995928"/>
            <a:ext cx="9722815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Sequential signing, signer consent, pay-at-signing and video-consent evidence are supported by configuration.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C0B44A0E-FC81-40F1-932B-93DA87A6A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581144"/>
            <a:ext cx="11094415" cy="914400"/>
          </a:xfrm>
          <a:prstGeom xmlns:a="http://schemas.openxmlformats.org/drawingml/2006/main" prst="roundRect">
            <a:avLst>
              <a:gd name="adj" fmla="val 7000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A30F1C10-BE06-4109-AEFC-68B325FCE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745736"/>
            <a:ext cx="585216" cy="58521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4F3BF3C0-C33A-49EE-B3F2-5E1CECEA4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745736"/>
            <a:ext cx="585216" cy="5852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5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HOW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93025162-42B7-4B37-9F0D-417C5C377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672584"/>
            <a:ext cx="972281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Sealed output + public verification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01726A0B-C608-4C3C-929F-2C6EB1BA7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5020056"/>
            <a:ext cx="9722815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1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The completed PDF, certificate and append-only event log can be independently re-verified.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95CC51B-38A3-44AE-BD26-DCE37777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715000"/>
            <a:ext cx="11094415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600" b="1" i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CapchaSign strengthens the evidence trail; VeraBank and counsel still determine enforceability and retention requirements.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89A8931F-C0C2-4DC2-A0A7-694AFFE27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05 / 14</a:t>
            </a:r>
          </a:p>
        </p:txBody>
      </p:sp>
    </p:spTree>
    <p:extLst>
      <p:ext uri="{BB962C8B-B14F-4D97-AF65-F5344CB8AC3E}">
        <p14:creationId xmlns:p14="http://schemas.microsoft.com/office/powerpoint/2010/main" val="102568688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77A27840-248C-4417-8D07-950BBB226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EAEC1E6-B079-49EA-A691-5698B564A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INDEPENDENT VERIFICATION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1FABD5C-D6E9-46C1-85E8-0EFEAE81F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The proof can be checked without trusting the dashboard.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CFC6E568-C5F1-4370-A685-D28CBBC08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600200"/>
            <a:ext cx="3515258" cy="2606040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2795EF0F-3242-4D37-B7DC-C6E6FD97F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856232"/>
            <a:ext cx="502920" cy="5029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46E9354-4627-44D6-8FBC-27A6B26ED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856232"/>
            <a:ext cx="5029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A32CA44-71E9-4FE8-88D5-679DB4924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514600"/>
            <a:ext cx="300319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Append-only chain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D1501D39-19B7-4A87-8778-77EF34D0A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926080"/>
            <a:ext cx="3003194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Each event is content-addressed and linked, so later alteration becomes detectable.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BFEA0ED0-1D12-4F87-8304-3B8713B67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8218" y="1600200"/>
            <a:ext cx="3515258" cy="2606040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4EDB69B8-676F-45C1-A197-9EB40F652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4250" y="1856232"/>
            <a:ext cx="502920" cy="5029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F16786DC-702B-4C8A-8CB1-45C3F285B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4250" y="1856232"/>
            <a:ext cx="5029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3197FC1B-FB94-4EE8-8D06-BA968983B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4250" y="2514600"/>
            <a:ext cx="300319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Merkle proofs + time anchors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62577030-8029-4CD8-813F-F327929C9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4250" y="2926080"/>
            <a:ext cx="3003194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Merkle inclusion proofs and independent timestamp anchors make the claimed history independently testable.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BC8B5870-D49C-4767-B9B1-47756B70E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7797" y="1600200"/>
            <a:ext cx="3515258" cy="2606040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F66FC84C-2649-4582-AE9E-ED2CC0257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3829" y="1856232"/>
            <a:ext cx="502920" cy="50292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9E279A6-A361-489C-A9D0-9C3DD305C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3829" y="1856232"/>
            <a:ext cx="5029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394D3D9-3FF2-4FAD-9803-CE8FAA815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3829" y="2514600"/>
            <a:ext cx="300319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Public and offline verification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D1B31AC1-CAD9-435C-A3AD-951919E7B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3829" y="2926080"/>
            <a:ext cx="3003194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35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Public certificates, a chain explorer and offline verification let a counterparty test the record without a tenant login.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C7766712-812A-4C48-9604-065757E45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526280"/>
            <a:ext cx="11094415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800" b="1" i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Counterparty-independent verification is the product — not a screenshot from the vendor.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E4B13A13-F189-4DC8-BF47-9BE39DF33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06 / 14</a:t>
            </a:r>
          </a:p>
        </p:txBody>
      </p:sp>
    </p:spTree>
    <p:extLst>
      <p:ext uri="{BB962C8B-B14F-4D97-AF65-F5344CB8AC3E}">
        <p14:creationId xmlns:p14="http://schemas.microsoft.com/office/powerpoint/2010/main" val="65685767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70A8F70-8F6B-465F-AB67-D623D9645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822EEDF-896C-4564-A348-65D368443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INTEGRATION MODEL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ADAB6E6-7465-4283-BEDF-A557C2C79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One platform. Four integration paths.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D106428C-91C9-4E3C-AFB9-35A8D5C27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554480"/>
            <a:ext cx="5387188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31B0ABA-6C81-4C31-A3BF-51D7BF250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755648"/>
            <a:ext cx="487512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Widgets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16DBD7A-627A-4808-B61E-312479F8F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212848"/>
            <a:ext cx="4875124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CapchaID and supported proof flows can be embedded into an approved web experience with a small client integration.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DCE72A0D-5253-4F77-9A78-00A187DEF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5868" y="1554480"/>
            <a:ext cx="5387188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E777AD53-75C8-42A7-B280-5D9D87B6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1755648"/>
            <a:ext cx="487512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API + typed SDK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23E3F25F-0417-4AF1-9869-8ACBC47D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2212848"/>
            <a:ext cx="4875124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Use the public REST surface directly or the current @capchacloud/sdk for typed application integration.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2F895A5-6505-465C-B4FF-B3BCA285D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794760"/>
            <a:ext cx="5387188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132A338-9D5D-4018-8098-64291BB41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995928"/>
            <a:ext cx="487512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Signed webhooks + replay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5FDE0AD2-BB92-4AE3-8CAD-393AD71A8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4453128"/>
            <a:ext cx="4875124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HMAC-SHA256 delivery, idempotency, delivery logs and replay support downstream bank workflows.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73BC5825-E5E5-4E85-997E-86FB94989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5868" y="3794760"/>
            <a:ext cx="5387188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BF1DC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AC89C55E-CC92-40E4-A654-0C6F1B012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3995928"/>
            <a:ext cx="4875124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MCP administration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38F5623B-BC00-471A-A659-201C3D124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4453128"/>
            <a:ext cx="4875124" cy="1143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Authorized operators can provision tenants, configure products, export evidence and manage integrations through remote MCP tools.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798A2F25-6257-4046-85A8-B3ACB37F6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07 / 14</a:t>
            </a:r>
          </a:p>
        </p:txBody>
      </p:sp>
    </p:spTree>
    <p:extLst>
      <p:ext uri="{BB962C8B-B14F-4D97-AF65-F5344CB8AC3E}">
        <p14:creationId xmlns:p14="http://schemas.microsoft.com/office/powerpoint/2010/main" val="69955824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45143028-A273-4693-8112-4510C14E1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736956E-0A2B-4A15-8F7B-F4F589A5D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CHARGEBACK ARMOR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EB4395-63DD-4AF9-913D-755BB30DB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7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Every covered transaction can generate its own defense package.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29AC6C8-DD87-43D0-947B-4B0A02E4F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508760"/>
            <a:ext cx="11094415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14324A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82B365C-55B2-4B90-BFFB-27FC1D79D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508760"/>
            <a:ext cx="10545775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15000"/>
              </a:lnSpc>
              <a:buNone/>
            </a:pPr>
            <a:r>
              <a:rPr sz="13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Record sealed  →  dispute received  →  evidence matched  →  packet generated  →  VeraBank / processor submits  →  outcome recorded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B91BCF82-A651-4791-A011-4EB51E320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606040"/>
            <a:ext cx="5387188" cy="1600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567603A-DFE7-4ED5-9DFF-BF8F04058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788920"/>
            <a:ext cx="487512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VeraBank's own cardholders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034794F-D502-444E-8F97-82A481F6D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118104"/>
            <a:ext cx="4875124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(Reg E debit disputes)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0A0998E4-87FB-4B84-8E50-6261413E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447288"/>
            <a:ext cx="4875124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An investigation-ready file is generated and routed. Reg E adjudication stays 100% VeraBank's.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CDCB3E51-D6C9-4767-822A-A1D969AB9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5868" y="2606040"/>
            <a:ext cx="5387188" cy="160020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6B9F4EF-7B38-453B-A968-A46E5E290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2788920"/>
            <a:ext cx="487512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4324A"/>
                </a:solidFill>
                <a:latin typeface="Cambria"/>
                <a:ea typeface="Cambria"/>
                <a:cs typeface="Cambria"/>
              </a:rPr>
              <a:t>VeraBank's merchants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C4E34FB-0A68-412F-82E7-82ED1F7B2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3118104"/>
            <a:ext cx="4875124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(chargebacks)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A28D593-4A89-4C29-B506-B3CFA3E51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1900" y="3447288"/>
            <a:ext cx="4875124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4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A reason-code-ready evidence packet is generated; the merchant, VeraBank or its processor performs authorized submission.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DB750C69-B45B-42CD-85F6-7C867B628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434840"/>
            <a:ext cx="11094415" cy="9144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BF1DC"/>
          </a:solidFill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A2D61E7-3EEA-4FA5-AC3C-7CC279E29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434840"/>
            <a:ext cx="10545775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35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Boundary: CapchaCloud assembles, verifies and routes evidence. It does not submit to Visa, Mastercard or Nacha, and it does not adjudicate.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B1D9446-F1A6-455C-A4C7-84BB18500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08 / 14</a:t>
            </a:r>
          </a:p>
        </p:txBody>
      </p:sp>
    </p:spTree>
    <p:extLst>
      <p:ext uri="{BB962C8B-B14F-4D97-AF65-F5344CB8AC3E}">
        <p14:creationId xmlns:p14="http://schemas.microsoft.com/office/powerpoint/2010/main" val="24521804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A90A9B43-CADA-4688-9BF3-5EECB9D0E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1325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4A"/>
          </a:solidFill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3D3840C-7B1E-4858-8E44-FAC3AD6B9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56032"/>
            <a:ext cx="11094415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D9A441"/>
                </a:solidFill>
                <a:latin typeface="Calibri"/>
                <a:ea typeface="Calibri"/>
                <a:cs typeface="Calibri"/>
              </a:rPr>
              <a:t>ISO 20022 EVIDENCE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2CF554D-2799-4F93-803C-1C160DDDA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94415" cy="7132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lnSpc>
                <a:spcPct val="105000"/>
              </a:lnSpc>
              <a:buNone/>
            </a:pPr>
            <a:r>
              <a:rPr sz="27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Seal the exact payment message — then corroborate what came back.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AF73D0A0-CDA5-482D-8CE2-42A3CC690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645920"/>
            <a:ext cx="11094415" cy="1051560"/>
          </a:xfrm>
          <a:prstGeom xmlns:a="http://schemas.openxmlformats.org/drawingml/2006/main" prst="roundRect">
            <a:avLst>
              <a:gd name="adj" fmla="val 6087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5F64621E-EFAD-4193-87AD-290C936FC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915668"/>
            <a:ext cx="512064" cy="51206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299A34F-983B-4AC7-A486-8450F9B6E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915668"/>
            <a:ext cx="512064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F2CFB62-6F6D-48F6-88E6-C42E3BA56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645920"/>
            <a:ext cx="9722815" cy="10515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5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Seal the exact raw ISO 20022 bytes before or alongside the rail. Single records and batches of up to 50 are supported; CapchaCloud remains outside the payment rail.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B14D7B4-7584-4B50-8C6D-9FAF1F2CF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926080"/>
            <a:ext cx="11094415" cy="1051560"/>
          </a:xfrm>
          <a:prstGeom xmlns:a="http://schemas.openxmlformats.org/drawingml/2006/main" prst="roundRect">
            <a:avLst>
              <a:gd name="adj" fmla="val 6087"/>
            </a:avLst>
          </a:prstGeom>
          <a:solidFill xmlns:a="http://schemas.openxmlformats.org/drawingml/2006/main">
            <a:srgbClr val="FFFFFF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155D6F0-B448-4051-9B0D-F09499950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195828"/>
            <a:ext cx="512064" cy="51206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A441"/>
          </a:solidFill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21A98C01-AF56-4768-8B50-6DEA4670D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195828"/>
            <a:ext cx="512064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63A3DB3-F6DE-4996-8B20-13D182845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926080"/>
            <a:ext cx="9722815" cy="10515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0000"/>
              </a:lnSpc>
              <a:buNone/>
            </a:pPr>
            <a:r>
              <a:rPr sz="1500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Bank-received pacs.002 or pacs.004 responses can be matched by UETR / OrgnlUETR and preserved with bank-submitted provenance.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D582ABD-E4CF-42AC-8EEA-94D84BD31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4343400"/>
            <a:ext cx="11094415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E3F2F0"/>
          </a:solidFill>
          <a:effectLst xmlns:a="http://schemas.openxmlformats.org/drawingml/2006/main">
            <a:outerShdw blurRad="76200" dist="25400" dir="5400000" sx="100000" sy="100000" kx="0" ky="0" algn="bl" rotWithShape="0">
              <a:srgbClr val="1F2933">
                <a:alpha val="18000"/>
              </a:srgbClr>
            </a:outerShdw>
          </a:effectLst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C78AB59-56AE-430B-8157-789D7406C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07992"/>
            <a:ext cx="237744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000" b="1">
                <a:solidFill>
                  <a:srgbClr val="2A9D8F"/>
                </a:solidFill>
                <a:latin typeface="Cambria"/>
                <a:ea typeface="Cambria"/>
                <a:cs typeface="Cambria"/>
              </a:rPr>
              <a:t>10 credits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F7EF569C-3E9E-4949-8487-9ABB5672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4343400"/>
            <a:ext cx="7802575" cy="1234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25000"/>
              </a:lnSpc>
              <a:buNone/>
            </a:pPr>
            <a:r>
              <a:rPr sz="1500" b="1">
                <a:solidFill>
                  <a:srgbClr val="14324A"/>
                </a:solidFill>
                <a:latin typeface="Calibri"/>
                <a:ea typeface="Calibri"/>
                <a:cs typeface="Calibri"/>
              </a:rPr>
              <a:t>about $0.05 at published credit pricing. Proves message integrity and chain inclusion — not network signature or settlement validity.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8C955BB9-C2B4-460F-8A8E-30A73D81F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8655" y="6510528"/>
            <a:ext cx="10972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2606D"/>
                </a:solidFill>
                <a:latin typeface="Calibri"/>
                <a:ea typeface="Calibri"/>
                <a:cs typeface="Calibri"/>
              </a:rPr>
              <a:t>09 / 14</a:t>
            </a:r>
          </a:p>
        </p:txBody>
      </p:sp>
    </p:spTree>
    <p:extLst>
      <p:ext uri="{BB962C8B-B14F-4D97-AF65-F5344CB8AC3E}">
        <p14:creationId xmlns:p14="http://schemas.microsoft.com/office/powerpoint/2010/main" val="51219006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2026-07-29T12:39:40.7230000Z</dcterms:created>
  <dcterms:modified xsi:type="dcterms:W3CDTF">2026-07-29T12:39:40.7240000Z</dcterms:modified>
</coreProperties>
</file>